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74" r:id="rId15"/>
    <p:sldId id="269" r:id="rId16"/>
    <p:sldId id="275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</a:t>
            </a:r>
            <a:r>
              <a:rPr lang="hr-HR"/>
              <a:t>rihodi</a:t>
            </a:r>
            <a:r>
              <a:rPr lang="hr-HR" baseline="0"/>
              <a:t> poslovanja</a:t>
            </a:r>
            <a:endParaRPr lang="en-US"/>
          </a:p>
        </c:rich>
      </c:tx>
      <c:layout>
        <c:manualLayout>
          <c:xMode val="edge"/>
          <c:yMode val="edge"/>
          <c:x val="0.34405715449361934"/>
          <c:y val="8.252427184466024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6575376500267596E-2"/>
          <c:w val="0.63532717893022006"/>
          <c:h val="0.8985702545676937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1851191284279119"/>
          <c:y val="0.20790860790459445"/>
          <c:w val="0.46855705267445025"/>
          <c:h val="0.659364727467319"/>
        </c:manualLayout>
      </c:layout>
      <c:overlay val="0"/>
      <c:txPr>
        <a:bodyPr/>
        <a:lstStyle/>
        <a:p>
          <a:pPr>
            <a:defRPr sz="1200" b="1" i="0" u="none" baseline="0">
              <a:latin typeface="Calibri" panose="020F050202020403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511221494600297E-2"/>
          <c:y val="0.13734961652095154"/>
          <c:w val="0.61856308894971268"/>
          <c:h val="0.84968068064121915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Prihodi poslovanja</c:v>
                </c:pt>
              </c:strCache>
            </c:strRef>
          </c:tx>
          <c:explosion val="38"/>
          <c:dPt>
            <c:idx val="0"/>
            <c:bubble3D val="0"/>
            <c:explosion val="2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7D1-4DFD-884E-F48C599024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7D1-4DFD-884E-F48C599024B3}"/>
              </c:ext>
            </c:extLst>
          </c:dPt>
          <c:dPt>
            <c:idx val="2"/>
            <c:bubble3D val="0"/>
            <c:explosion val="23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7D1-4DFD-884E-F48C599024B3}"/>
              </c:ext>
            </c:extLst>
          </c:dPt>
          <c:dPt>
            <c:idx val="3"/>
            <c:bubble3D val="0"/>
            <c:explosion val="3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7D1-4DFD-884E-F48C599024B3}"/>
              </c:ext>
            </c:extLst>
          </c:dPt>
          <c:dPt>
            <c:idx val="4"/>
            <c:bubble3D val="0"/>
            <c:explosion val="5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7D1-4DFD-884E-F48C599024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65A0-47F0-B386-C6EF2F38C91D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Prihodi od poreza - 495.384,00 EUR</c:v>
                </c:pt>
                <c:pt idx="1">
                  <c:v>Pomoći iz inozemstva i od subjekata unutar općeg proračuna -1.894.980,20,00 EUR</c:v>
                </c:pt>
                <c:pt idx="2">
                  <c:v>Prihodi od imovine - 100.912,09 EUR</c:v>
                </c:pt>
                <c:pt idx="3">
                  <c:v>Prihodi od upravnih i administrativnih pristojbi, pristojbi po posebnim propisima i naknada - 166.086,79 EUR</c:v>
                </c:pt>
                <c:pt idx="4">
                  <c:v>Prihodi od prodaje poizvoda i robe te pružanja usluga i prihodi od donacija - 1.900,00 EUR</c:v>
                </c:pt>
                <c:pt idx="5">
                  <c:v>Kazne, upravne mjere i ostali prihodi - 5.000,00 EUR</c:v>
                </c:pt>
              </c:strCache>
            </c:strRef>
          </c:cat>
          <c:val>
            <c:numRef>
              <c:f>List1!$B$2:$B$7</c:f>
              <c:numCache>
                <c:formatCode>#,##0.00</c:formatCode>
                <c:ptCount val="6"/>
                <c:pt idx="0">
                  <c:v>495384</c:v>
                </c:pt>
                <c:pt idx="1">
                  <c:v>1894980.2</c:v>
                </c:pt>
                <c:pt idx="2">
                  <c:v>100912.09</c:v>
                </c:pt>
                <c:pt idx="3">
                  <c:v>166086.79</c:v>
                </c:pt>
                <c:pt idx="4">
                  <c:v>1900</c:v>
                </c:pt>
                <c:pt idx="5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D1-4DFD-884E-F48C599024B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705017760789342E-4"/>
          <c:y val="0.12108673434860058"/>
          <c:w val="0.62811625109361324"/>
          <c:h val="0.86004603270745017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Rashodi poslovanja</c:v>
                </c:pt>
              </c:strCache>
            </c:strRef>
          </c:tx>
          <c:explosion val="55"/>
          <c:dPt>
            <c:idx val="0"/>
            <c:bubble3D val="0"/>
            <c:explosion val="1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C50-43F2-BA7E-332544E55C25}"/>
              </c:ext>
            </c:extLst>
          </c:dPt>
          <c:dPt>
            <c:idx val="1"/>
            <c:bubble3D val="0"/>
            <c:explosion val="4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C50-43F2-BA7E-332544E55C25}"/>
              </c:ext>
            </c:extLst>
          </c:dPt>
          <c:dPt>
            <c:idx val="2"/>
            <c:bubble3D val="0"/>
            <c:explosion val="44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C50-43F2-BA7E-332544E55C25}"/>
              </c:ext>
            </c:extLst>
          </c:dPt>
          <c:dPt>
            <c:idx val="3"/>
            <c:bubble3D val="0"/>
            <c:explosion val="42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C50-43F2-BA7E-332544E55C25}"/>
              </c:ext>
            </c:extLst>
          </c:dPt>
          <c:dPt>
            <c:idx val="4"/>
            <c:bubble3D val="0"/>
            <c:explosion val="36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C50-43F2-BA7E-332544E55C25}"/>
              </c:ext>
            </c:extLst>
          </c:dPt>
          <c:dPt>
            <c:idx val="5"/>
            <c:bubble3D val="0"/>
            <c:explosion val="29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FC50-43F2-BA7E-332544E55C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1E4-4BA0-9722-5A6FB9854DF0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List1!$A$2:$A$8</c:f>
              <c:strCache>
                <c:ptCount val="7"/>
                <c:pt idx="0">
                  <c:v>Rashodi za zaposlene - 133.900,00 EUR</c:v>
                </c:pt>
                <c:pt idx="1">
                  <c:v>Materijalni rashodi - 452.977,94 EUR</c:v>
                </c:pt>
                <c:pt idx="2">
                  <c:v>Financijski rashodi - 25.082,24,00 EUR</c:v>
                </c:pt>
                <c:pt idx="3">
                  <c:v>Subvencije - 60.100,00 EUR</c:v>
                </c:pt>
                <c:pt idx="4">
                  <c:v>Pomoći dane u inozemstvo i unutar općeg proračuna - 1.000,00 EUR</c:v>
                </c:pt>
                <c:pt idx="5">
                  <c:v>Naknade građanima i kućanstvima na temelju osiguranja i druge naknade - 17.350,00 EUR</c:v>
                </c:pt>
                <c:pt idx="6">
                  <c:v>Ostali rashodi - 235.178,22 EUR</c:v>
                </c:pt>
              </c:strCache>
            </c:strRef>
          </c:cat>
          <c:val>
            <c:numRef>
              <c:f>List1!$B$2:$B$8</c:f>
              <c:numCache>
                <c:formatCode>#,##0.00</c:formatCode>
                <c:ptCount val="7"/>
                <c:pt idx="0">
                  <c:v>133900</c:v>
                </c:pt>
                <c:pt idx="1">
                  <c:v>452977.94</c:v>
                </c:pt>
                <c:pt idx="2">
                  <c:v>25082.240000000002</c:v>
                </c:pt>
                <c:pt idx="3">
                  <c:v>60100</c:v>
                </c:pt>
                <c:pt idx="4">
                  <c:v>1000</c:v>
                </c:pt>
                <c:pt idx="5">
                  <c:v>17350</c:v>
                </c:pt>
                <c:pt idx="6">
                  <c:v>235178.22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50-43F2-BA7E-332544E55C25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61084929502327567"/>
          <c:y val="0.20592689112354229"/>
          <c:w val="0.38756179243347338"/>
          <c:h val="0.776951514240849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2D6BA-754C-42C9-B17E-A3B6BD53B9D3}" type="datetimeFigureOut">
              <a:rPr lang="hr-HR" smtClean="0"/>
              <a:pPr/>
              <a:t>26.2.2025.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AB206-63DA-4495-BC4C-7323B06656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543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AB206-63DA-4495-BC4C-7323B0665611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945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AB206-63DA-4495-BC4C-7323B0665611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70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DB1957-5BC0-46DA-895A-6144A7088BD2}" type="datetime1">
              <a:rPr lang="hr-HR" smtClean="0"/>
              <a:pPr/>
              <a:t>26.2.2025.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31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60EB-2265-4140-85C7-5B43F3AB5210}" type="datetime1">
              <a:rPr lang="hr-HR" smtClean="0"/>
              <a:pPr/>
              <a:t>26.2.2025.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49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EAC-216E-486C-99D1-0D293E7D793A}" type="datetime1">
              <a:rPr lang="hr-HR" smtClean="0"/>
              <a:pPr/>
              <a:t>26.2.2025.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6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2DCE-3105-4831-8CA2-B217AE8ED5B0}" type="datetime1">
              <a:rPr lang="hr-HR" smtClean="0"/>
              <a:pPr/>
              <a:t>26.2.2025.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0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911C-9578-477B-AB82-3B247E7063FB}" type="datetime1">
              <a:rPr lang="hr-HR" smtClean="0"/>
              <a:pPr/>
              <a:t>26.2.2025.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91839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7406-1BA5-4B5B-A707-2EA5FFD1B05C}" type="datetime1">
              <a:rPr lang="hr-HR" smtClean="0"/>
              <a:pPr/>
              <a:t>26.2.2025.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6896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2F95-F225-4AEE-91BC-8653F6D6EBF7}" type="datetime1">
              <a:rPr lang="hr-HR" smtClean="0"/>
              <a:pPr/>
              <a:t>26.2.2025.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549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C448-231A-4B1D-B058-661E99978272}" type="datetime1">
              <a:rPr lang="hr-HR" smtClean="0"/>
              <a:pPr/>
              <a:t>26.2.2025.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440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E984-8C82-4D89-A362-6EFE55FF3A3F}" type="datetime1">
              <a:rPr lang="hr-HR" smtClean="0"/>
              <a:pPr/>
              <a:t>26.2.2025.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2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7694-48B4-4D7B-87B6-B8CB994A7F03}" type="datetime1">
              <a:rPr lang="hr-HR" smtClean="0"/>
              <a:pPr/>
              <a:t>26.2.2025.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2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9AA9-B253-4F21-B973-26CF02DA38D8}" type="datetime1">
              <a:rPr lang="hr-HR" smtClean="0"/>
              <a:pPr/>
              <a:t>26.2.2025.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0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3B2911C-9578-477B-AB82-3B247E7063FB}" type="datetime1">
              <a:rPr lang="hr-HR" smtClean="0"/>
              <a:pPr/>
              <a:t>26.2.2025.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71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sinja.hr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27" y="1628800"/>
            <a:ext cx="6723965" cy="338437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8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683568" y="733817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Proračun u </a:t>
            </a:r>
            <a:r>
              <a:rPr lang="hr-H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malom</a:t>
            </a:r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Općine Lasinja za 2025. godinu                                    </a:t>
            </a:r>
          </a:p>
          <a:p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I. Izmjene i dopune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131839" y="535956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Vodič za građane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r="5905"/>
          <a:stretch/>
        </p:blipFill>
        <p:spPr>
          <a:xfrm>
            <a:off x="1376427" y="1628800"/>
            <a:ext cx="936105" cy="106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9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2025.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10</a:t>
            </a:fld>
            <a:endParaRPr lang="hr-HR"/>
          </a:p>
        </p:txBody>
      </p:sp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2872461581"/>
              </p:ext>
            </p:extLst>
          </p:nvPr>
        </p:nvGraphicFramePr>
        <p:xfrm>
          <a:off x="1691680" y="836712"/>
          <a:ext cx="58928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697185" y="462734"/>
            <a:ext cx="387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Odakle dolazi novac u proračun?</a:t>
            </a:r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2311599419"/>
              </p:ext>
            </p:extLst>
          </p:nvPr>
        </p:nvGraphicFramePr>
        <p:xfrm>
          <a:off x="697184" y="1124744"/>
          <a:ext cx="812328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30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2025.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749307" y="64963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Kamo odlazi novac iz proračuna?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749307" y="1252552"/>
            <a:ext cx="758348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Rashodi za zaposlene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Materijalni rashodi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Financijski rashodi</a:t>
            </a:r>
          </a:p>
          <a:p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Subvencije</a:t>
            </a:r>
          </a:p>
          <a:p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Pomoći dane u inozemstvo i unutar općeg proračuna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Naknade građanima i kućanstvima na temelju osiguranja i druge naknade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Rashodi za nabavu </a:t>
            </a:r>
            <a:r>
              <a:rPr lang="hr-HR" b="1" i="1" dirty="0" err="1">
                <a:latin typeface="Calibri" panose="020F0502020204030204" pitchFamily="34" charset="0"/>
              </a:rPr>
              <a:t>neproizvedene</a:t>
            </a:r>
            <a:r>
              <a:rPr lang="hr-HR" b="1" i="1" dirty="0">
                <a:latin typeface="Calibri" panose="020F0502020204030204" pitchFamily="34" charset="0"/>
              </a:rPr>
              <a:t> dugotrajne  imovine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Rashodi za nabavu proizvedene dugotrajne imovine</a:t>
            </a:r>
          </a:p>
          <a:p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Rashodi za dodatna ulaganja na nefinancijskoj imovini</a:t>
            </a:r>
          </a:p>
          <a:p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Izdaci za otplatu glavnice primljenih kredita i zajmova</a:t>
            </a:r>
          </a:p>
        </p:txBody>
      </p:sp>
    </p:spTree>
    <p:extLst>
      <p:ext uri="{BB962C8B-B14F-4D97-AF65-F5344CB8AC3E}">
        <p14:creationId xmlns:p14="http://schemas.microsoft.com/office/powerpoint/2010/main" val="1417478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2025.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467544" y="90872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Kamo odlazi novac iz proračuna?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26852"/>
              </p:ext>
            </p:extLst>
          </p:nvPr>
        </p:nvGraphicFramePr>
        <p:xfrm>
          <a:off x="467544" y="1772816"/>
          <a:ext cx="799288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3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601"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Redni</a:t>
                      </a:r>
                      <a:r>
                        <a:rPr lang="hr-HR" b="1" i="1" baseline="0" dirty="0">
                          <a:latin typeface="Calibri" panose="020F0502020204030204" pitchFamily="34" charset="0"/>
                        </a:rPr>
                        <a:t> broj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Vrste rashoda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>
                          <a:latin typeface="Calibri" panose="020F0502020204030204" pitchFamily="34" charset="0"/>
                        </a:rPr>
                        <a:t>Iznos u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34"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Rashodi poslovanja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925.588,40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26,45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34"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Rashodi</a:t>
                      </a:r>
                      <a:r>
                        <a:rPr lang="hr-HR" b="1" i="1" baseline="0" dirty="0">
                          <a:latin typeface="Calibri" panose="020F0502020204030204" pitchFamily="34" charset="0"/>
                        </a:rPr>
                        <a:t> za nabavu nefinancijske imovine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2.519.647,04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71,99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34"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Izdaci za financijsku imovinu i otplatu zajmova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54.764,56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1,56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134">
                <a:tc gridSpan="2"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UKUPNO</a:t>
                      </a:r>
                      <a:r>
                        <a:rPr lang="hr-HR" b="1" i="1" baseline="0" dirty="0">
                          <a:latin typeface="Calibri" panose="020F0502020204030204" pitchFamily="34" charset="0"/>
                        </a:rPr>
                        <a:t> RASHODI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3.500.000,00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32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2025.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13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539552" y="399329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Kamo odlazi novac iz proračuna?</a:t>
            </a:r>
          </a:p>
        </p:txBody>
      </p:sp>
      <p:graphicFrame>
        <p:nvGraphicFramePr>
          <p:cNvPr id="5" name="Grafikon 4"/>
          <p:cNvGraphicFramePr/>
          <p:nvPr>
            <p:extLst>
              <p:ext uri="{D42A27DB-BD31-4B8C-83A1-F6EECF244321}">
                <p14:modId xmlns:p14="http://schemas.microsoft.com/office/powerpoint/2010/main" val="1352791981"/>
              </p:ext>
            </p:extLst>
          </p:nvPr>
        </p:nvGraphicFramePr>
        <p:xfrm>
          <a:off x="534030" y="1268760"/>
          <a:ext cx="814242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78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2025.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14</a:t>
            </a:fld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17484" y="1700808"/>
            <a:ext cx="83186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Projekt uređenja dodatnih prostorija za dječji vrtić – planirano 175.000,00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Provedba projekta „Uređenje svlačionica uz sportske terene” – 170.767,04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Modernizacija nerazvrstane ceste u naselju Desno Sredičko – planirano 170.000,00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Dogradnja OŠ Antun Klasinc Lasinja izgradnjom male i jednodijelne školske sportske dvorane s pratećim sadržajima – sufinanciranje projekta s Karlovačkom županijom do 600.000,00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Modernizacija nerazvrstanih cesta u naseljima Crna Draga, Novo Selo </a:t>
            </a:r>
            <a:r>
              <a:rPr lang="hr-HR" b="1" i="1" dirty="0" err="1">
                <a:latin typeface="Calibri" panose="020F0502020204030204" pitchFamily="34" charset="0"/>
              </a:rPr>
              <a:t>Lasinjsko</a:t>
            </a:r>
            <a:r>
              <a:rPr lang="hr-HR" b="1" i="1" dirty="0">
                <a:latin typeface="Calibri" panose="020F0502020204030204" pitchFamily="34" charset="0"/>
              </a:rPr>
              <a:t> II odvojak i Sjeničak </a:t>
            </a:r>
            <a:r>
              <a:rPr lang="hr-HR" b="1" i="1" dirty="0" err="1">
                <a:latin typeface="Calibri" panose="020F0502020204030204" pitchFamily="34" charset="0"/>
              </a:rPr>
              <a:t>Lasinjski</a:t>
            </a:r>
            <a:r>
              <a:rPr lang="hr-HR" b="1" i="1" dirty="0">
                <a:latin typeface="Calibri" panose="020F0502020204030204" pitchFamily="34" charset="0"/>
              </a:rPr>
              <a:t>  – 140.000,00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Izgradnja kampa sa sportskim i </a:t>
            </a:r>
            <a:r>
              <a:rPr lang="hr-HR" b="1" i="1" dirty="0" err="1">
                <a:latin typeface="Calibri" panose="020F0502020204030204" pitchFamily="34" charset="0"/>
              </a:rPr>
              <a:t>cikloturističkim</a:t>
            </a:r>
            <a:r>
              <a:rPr lang="hr-HR" b="1" i="1" dirty="0">
                <a:latin typeface="Calibri" panose="020F0502020204030204" pitchFamily="34" charset="0"/>
              </a:rPr>
              <a:t> sadržajem 135.000,00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Izgradnja Interpretacijskog centra </a:t>
            </a:r>
            <a:r>
              <a:rPr lang="hr-HR" b="1" i="1" dirty="0" err="1">
                <a:latin typeface="Calibri" panose="020F0502020204030204" pitchFamily="34" charset="0"/>
              </a:rPr>
              <a:t>Lasinjske</a:t>
            </a:r>
            <a:r>
              <a:rPr lang="hr-HR" b="1" i="1" dirty="0">
                <a:latin typeface="Calibri" panose="020F0502020204030204" pitchFamily="34" charset="0"/>
              </a:rPr>
              <a:t> kulture – 120.000,00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Razvoj pametnih i održivih rješenja i usluga -170.000,00 EUR </a:t>
            </a:r>
          </a:p>
          <a:p>
            <a:endParaRPr lang="hr-HR" b="1" i="1" dirty="0">
              <a:latin typeface="Calibri" panose="020F050202020403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23528" y="777799"/>
            <a:ext cx="762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Projekti</a:t>
            </a:r>
            <a:endParaRPr lang="hr-H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3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2025.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2267744" y="432613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Općina</a:t>
            </a:r>
            <a:r>
              <a:rPr lang="hr-H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Lasinja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83568" y="479715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INFO :</a:t>
            </a:r>
          </a:p>
          <a:p>
            <a:r>
              <a:rPr lang="hr-H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Adresa</a:t>
            </a:r>
            <a:r>
              <a:rPr lang="hr-HR" sz="1600" b="1" i="1" dirty="0">
                <a:latin typeface="Calibri" panose="020F0502020204030204" pitchFamily="34" charset="0"/>
              </a:rPr>
              <a:t>: Lasinjska cesta 19, 47206 Lasinja</a:t>
            </a:r>
          </a:p>
          <a:p>
            <a:r>
              <a:rPr lang="hr-H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Telefon: </a:t>
            </a:r>
            <a:r>
              <a:rPr lang="hr-HR" sz="1600" b="1" i="1" dirty="0">
                <a:latin typeface="Calibri" panose="020F0502020204030204" pitchFamily="34" charset="0"/>
              </a:rPr>
              <a:t>047/884-010; 047/884-293</a:t>
            </a:r>
          </a:p>
          <a:p>
            <a:r>
              <a:rPr lang="hr-H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Faks</a:t>
            </a:r>
            <a:r>
              <a:rPr lang="hr-HR" sz="1600" dirty="0">
                <a:latin typeface="Calibri" panose="020F0502020204030204" pitchFamily="34" charset="0"/>
              </a:rPr>
              <a:t>: </a:t>
            </a:r>
            <a:r>
              <a:rPr lang="hr-HR" sz="1600" b="1" i="1" dirty="0">
                <a:latin typeface="Calibri" panose="020F0502020204030204" pitchFamily="34" charset="0"/>
              </a:rPr>
              <a:t>047/400-686</a:t>
            </a:r>
          </a:p>
          <a:p>
            <a:r>
              <a:rPr lang="hr-H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E-mail</a:t>
            </a:r>
            <a:r>
              <a:rPr lang="hr-HR" sz="1600" dirty="0">
                <a:latin typeface="Calibri" panose="020F0502020204030204" pitchFamily="34" charset="0"/>
              </a:rPr>
              <a:t>: </a:t>
            </a:r>
            <a:r>
              <a:rPr lang="hr-HR" sz="1600" b="1" i="1" dirty="0">
                <a:latin typeface="Calibri" panose="020F0502020204030204" pitchFamily="34" charset="0"/>
              </a:rPr>
              <a:t>pisarnica@</a:t>
            </a:r>
            <a:r>
              <a:rPr lang="hr-HR" sz="1600" b="1" i="1" dirty="0" err="1">
                <a:latin typeface="Calibri" panose="020F0502020204030204" pitchFamily="34" charset="0"/>
              </a:rPr>
              <a:t>lasinja.hr</a:t>
            </a:r>
            <a:endParaRPr lang="hr-HR" sz="1600" b="1" i="1" dirty="0">
              <a:latin typeface="Calibri" panose="020F050202020403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0745917-6267-DE78-4633-1DD93B61A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134827"/>
            <a:ext cx="6336704" cy="35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1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269368FF-63D2-913C-F5F8-7654F7D6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2025. GODINU - VODIČ ZA GRAĐANE</a:t>
            </a:r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183ABF3-9C6C-CCDC-E536-FC6FA2E7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16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BF11462-C9F5-EBC8-BD48-D32DC71C1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0" y="548680"/>
            <a:ext cx="7740352" cy="43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5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2025. GODINU - VODIČ ZA GRAĐANE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2</a:t>
            </a:fld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7544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Uvodna riječ načelnika Općine Lasinja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33657" y="843019"/>
            <a:ext cx="83245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/>
              <a:t>                      </a:t>
            </a:r>
            <a:r>
              <a:rPr lang="hr-HR" b="1" i="1" dirty="0">
                <a:latin typeface="Calibri" panose="020F0502020204030204" pitchFamily="34" charset="0"/>
              </a:rPr>
              <a:t>Poštovani mještani i mještanke Općine Lasinja, čast mi je ponuditi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                           Vam prikaz Proračuna Općine Lasinja kako bismo Vam približili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                           općinske financije i što bolje vas upoznali s najvažnijim dokumentom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                           potrebnim za funkcioniranje naše Općine. U tu svrhu pripremili smo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                           Proračun u malom za 2025. godinu koji se nalazi pred Vama. U ovom dokumentu smo na jednostavan i slikovit način prikazali najvažnije planirane godišnje prihode i primitke, te sve rashode i izdatke Općine, a sve u cilju uvida gdje i kako se troši proračunski novac. Kroz brošuru Proračun u malom prikazat ćemo Vam koji su projekti u planu, a od velike su važnosti za razvoj naše Općine. </a:t>
            </a:r>
          </a:p>
          <a:p>
            <a:pPr algn="just"/>
            <a:endParaRPr lang="hr-HR" b="1" i="1" dirty="0">
              <a:latin typeface="Calibri" panose="020F0502020204030204" pitchFamily="34" charset="0"/>
            </a:endParaRP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Općinsko vijeće Općine Lasinja na svojoj 28. redovnoj sjednici održanoj 20.02.2025. godine, donijelo je Odluku o I. izmjenama i dopunama Proračuna Općine Lasinja za 2025. godinu kojima su se uskladili prihodi i primici te rashodi i izdaci prema novim saznanjima i potrebama poslovanja.</a:t>
            </a:r>
          </a:p>
        </p:txBody>
      </p:sp>
    </p:spTree>
    <p:extLst>
      <p:ext uri="{BB962C8B-B14F-4D97-AF65-F5344CB8AC3E}">
        <p14:creationId xmlns:p14="http://schemas.microsoft.com/office/powerpoint/2010/main" val="46742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2025.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23528" y="669628"/>
            <a:ext cx="86981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i="1" dirty="0">
                <a:latin typeface="Calibri" panose="020F0502020204030204" pitchFamily="34" charset="0"/>
              </a:rPr>
              <a:t>Svjesni smo da bez ulaganja nema napretka, osigurali smo i znatna sredstva za važne investicije, projekte i dokumente koji su preduvjet za kvalitetno kandidiranje na fondove EU. Kako bismo potakli obrazovanje mladih ljudi i olakšali roditeljima školovanje sufinanciramo: školu u prirodi, boravak djece u dječjim vrtićima, besplatan prijevoz učenika srednjih škola, učeničke domove i jednokratne isplate svakom novorođenom djetetu. Cilj nam je da što više mladih ljudi i obitelji ostane u Općini. Nadam se da ćete kroz Proračun u malom saznati više o mogućnostima i obvezama financiranja iz općinskog proračuna, te da tako možemo zajedno, kroz Vaše prijedloge i sugestije, usmjeriti proračunske sredstva na dobrobit svih građana Općine Lasinja. Pozivam Vas da sudjelujete u stvaranju naše zajedničke budućnosti kakvu želimo, jer svoje potencijale možemo razviti samo ako vjerujemo da ćemo na taj način održati i unaprijediti svoju sredinu. Gradimo i dalje zajedno Općinu Lasinju u vjeri i nadi da će postati moderna i uređena sredina ugodna i kvalitetna za život, na sveopće zadovoljstvo naših mještana, kao i mnogih posjetitelja kojima će uređena Općina biti omiljeno odredište i srdačan domaćin.</a:t>
            </a:r>
          </a:p>
          <a:p>
            <a:endParaRPr lang="hr-HR" b="1" i="1" dirty="0"/>
          </a:p>
          <a:p>
            <a:r>
              <a:rPr lang="hr-HR" b="1" i="1" dirty="0">
                <a:latin typeface="Calibri" panose="020F0502020204030204" pitchFamily="34" charset="0"/>
              </a:rPr>
              <a:t>                                                                                                         Vaš načelnik</a:t>
            </a:r>
          </a:p>
          <a:p>
            <a:r>
              <a:rPr lang="hr-HR" i="1" dirty="0">
                <a:latin typeface="Calibri" panose="020F0502020204030204" pitchFamily="34" charset="0"/>
              </a:rPr>
              <a:t>                                                                                         </a:t>
            </a:r>
            <a:r>
              <a:rPr lang="hr-H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Marijo Perčić, </a:t>
            </a:r>
            <a:r>
              <a:rPr lang="hr-HR" sz="1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struč</a:t>
            </a:r>
            <a:r>
              <a:rPr lang="hr-H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hr-HR" sz="1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</a:t>
            </a:r>
            <a:r>
              <a:rPr lang="hr-H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ing. </a:t>
            </a:r>
            <a:r>
              <a:rPr lang="hr-HR" sz="1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aedif</a:t>
            </a:r>
            <a:r>
              <a:rPr lang="hr-H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r-HR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6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2024.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467544" y="44923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proračun?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51520" y="1196752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latin typeface="Calibri" panose="020F0502020204030204" pitchFamily="34" charset="0"/>
              </a:rPr>
              <a:t>Proračun je temeljni financijski dokument u kojem su iskazani svi planirani </a:t>
            </a:r>
            <a:endParaRPr lang="hr-HR" b="1" i="1" dirty="0">
              <a:latin typeface="Calibri" panose="020F0502020204030204" pitchFamily="34" charset="0"/>
            </a:endParaRPr>
          </a:p>
          <a:p>
            <a:r>
              <a:rPr lang="hr-HR" b="1" i="1" dirty="0">
                <a:latin typeface="Calibri" panose="020F0502020204030204" pitchFamily="34" charset="0"/>
              </a:rPr>
              <a:t>g</a:t>
            </a:r>
            <a:r>
              <a:rPr lang="vi-VN" b="1" i="1" dirty="0">
                <a:latin typeface="Calibri" panose="020F0502020204030204" pitchFamily="34" charset="0"/>
              </a:rPr>
              <a:t>odišnji prihodi i primici, te svi rashodi i izdaci </a:t>
            </a:r>
            <a:r>
              <a:rPr lang="hr-HR" b="1" i="1" dirty="0">
                <a:latin typeface="Calibri" panose="020F0502020204030204" pitchFamily="34" charset="0"/>
              </a:rPr>
              <a:t>općine</a:t>
            </a:r>
            <a:r>
              <a:rPr lang="vi-VN" b="1" i="1" dirty="0">
                <a:latin typeface="Calibri" panose="020F0502020204030204" pitchFamily="34" charset="0"/>
              </a:rPr>
              <a:t> kojeg donosi </a:t>
            </a:r>
            <a:r>
              <a:rPr lang="hr-HR" b="1" i="1" dirty="0">
                <a:latin typeface="Calibri" panose="020F0502020204030204" pitchFamily="34" charset="0"/>
              </a:rPr>
              <a:t>Općinsko</a:t>
            </a:r>
            <a:r>
              <a:rPr lang="vi-VN" b="1" i="1" dirty="0">
                <a:latin typeface="Calibri" panose="020F0502020204030204" pitchFamily="34" charset="0"/>
              </a:rPr>
              <a:t> vijeće.</a:t>
            </a:r>
            <a:endParaRPr lang="hr-HR" b="1" i="1" dirty="0">
              <a:latin typeface="Calibri" panose="020F0502020204030204" pitchFamily="34" charset="0"/>
            </a:endParaRPr>
          </a:p>
          <a:p>
            <a:r>
              <a:rPr lang="vi-VN" b="1" i="1" dirty="0">
                <a:latin typeface="Calibri" panose="020F0502020204030204" pitchFamily="34" charset="0"/>
              </a:rPr>
              <a:t> </a:t>
            </a:r>
            <a:endParaRPr lang="hr-HR" b="1" i="1" dirty="0">
              <a:latin typeface="Calibri" panose="020F0502020204030204" pitchFamily="34" charset="0"/>
            </a:endParaRPr>
          </a:p>
          <a:p>
            <a:r>
              <a:rPr lang="vi-VN" b="1" i="1" dirty="0">
                <a:latin typeface="Calibri" panose="020F0502020204030204" pitchFamily="34" charset="0"/>
              </a:rPr>
              <a:t>Proračun se odnosi na fiskalnu godinu koja započinje</a:t>
            </a:r>
            <a:r>
              <a:rPr lang="hr-HR" b="1" i="1" dirty="0">
                <a:latin typeface="Calibri" panose="020F0502020204030204" pitchFamily="34" charset="0"/>
              </a:rPr>
              <a:t>  </a:t>
            </a:r>
            <a:r>
              <a:rPr lang="vi-VN" b="1" i="1" dirty="0">
                <a:latin typeface="Calibri" panose="020F0502020204030204" pitchFamily="34" charset="0"/>
              </a:rPr>
              <a:t>01. </a:t>
            </a:r>
            <a:r>
              <a:rPr lang="hr-HR" b="1" i="1" dirty="0">
                <a:latin typeface="Calibri" panose="020F0502020204030204" pitchFamily="34" charset="0"/>
              </a:rPr>
              <a:t>s</a:t>
            </a:r>
            <a:r>
              <a:rPr lang="vi-VN" b="1" i="1" dirty="0">
                <a:latin typeface="Calibri" panose="020F0502020204030204" pitchFamily="34" charset="0"/>
              </a:rPr>
              <a:t>iječnja</a:t>
            </a:r>
            <a:r>
              <a:rPr lang="hr-HR" b="1" i="1" dirty="0">
                <a:latin typeface="Calibri" panose="020F0502020204030204" pitchFamily="34" charset="0"/>
              </a:rPr>
              <a:t>,</a:t>
            </a:r>
            <a:r>
              <a:rPr lang="vi-VN" b="1" i="1" dirty="0">
                <a:latin typeface="Calibri" panose="020F0502020204030204" pitchFamily="34" charset="0"/>
              </a:rPr>
              <a:t> a završava</a:t>
            </a:r>
            <a:r>
              <a:rPr lang="hr-HR" b="1" i="1" dirty="0">
                <a:latin typeface="Calibri" panose="020F0502020204030204" pitchFamily="34" charset="0"/>
              </a:rPr>
              <a:t> </a:t>
            </a:r>
            <a:r>
              <a:rPr lang="vi-VN" b="1" i="1" dirty="0">
                <a:latin typeface="Calibri" panose="020F0502020204030204" pitchFamily="34" charset="0"/>
              </a:rPr>
              <a:t>31.</a:t>
            </a:r>
            <a:r>
              <a:rPr lang="hr-HR" b="1" i="1" dirty="0">
                <a:latin typeface="Calibri" panose="020F0502020204030204" pitchFamily="34" charset="0"/>
              </a:rPr>
              <a:t> p</a:t>
            </a:r>
            <a:r>
              <a:rPr lang="vi-VN" b="1" i="1" dirty="0">
                <a:latin typeface="Calibri" panose="020F0502020204030204" pitchFamily="34" charset="0"/>
              </a:rPr>
              <a:t>rosinca svake kalendarske godine. </a:t>
            </a:r>
            <a:endParaRPr lang="hr-HR" b="1" i="1" dirty="0">
              <a:latin typeface="Calibri" panose="020F0502020204030204" pitchFamily="34" charset="0"/>
            </a:endParaRPr>
          </a:p>
          <a:p>
            <a:endParaRPr lang="hr-HR" b="1" i="1" dirty="0">
              <a:latin typeface="Calibri" panose="020F0502020204030204" pitchFamily="34" charset="0"/>
            </a:endParaRPr>
          </a:p>
          <a:p>
            <a:r>
              <a:rPr lang="hr-HR" b="1" i="1" dirty="0">
                <a:latin typeface="Calibri" panose="020F0502020204030204" pitchFamily="34" charset="0"/>
                <a:cs typeface="Arial" panose="020B0604020202020204" pitchFamily="34" charset="0"/>
              </a:rPr>
              <a:t>Proračun u malom predstavlja sažetak Proračuna Općine, te na jednostavan i svima razumljiv način u kratkim crtama predstavlja planove i aktivnosti Općine Lasinja u svezi korištenja općinskog novca.</a:t>
            </a:r>
          </a:p>
        </p:txBody>
      </p:sp>
      <p:pic>
        <p:nvPicPr>
          <p:cNvPr id="3076" name="Picture 4" descr="Slikovni rezultat za prora&amp;ccaron;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41818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2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2025.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539552" y="4766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se donosi proračun?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39552" y="1124744"/>
            <a:ext cx="8280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latin typeface="Calibri" panose="020F0502020204030204" pitchFamily="34" charset="0"/>
              </a:rPr>
              <a:t>Proračun donosi predstavničko tijelo jedinice lokalne samouprave odnosno Općinsko vijeće Općine Lasinja do konca tekuće godine za narednu proračunsku godinu.</a:t>
            </a:r>
          </a:p>
          <a:p>
            <a:r>
              <a:rPr lang="hr-HR" b="1" i="1" dirty="0">
                <a:latin typeface="Calibri" panose="020F0502020204030204" pitchFamily="34" charset="0"/>
              </a:rPr>
              <a:t>Ako se proračun ne donese u roku, moguće je donijeti Odluku o privremenom financiranju, u protivnom slijedi raspuštanje Općinskog vijeća i prijevremeni izbori, odnosno razrješenje izvršnog tijela ako općinski načelnik ne predloži proračun Vijeću.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12143" y="2733204"/>
            <a:ext cx="381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to rebalans proračuna?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39553" y="354688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latin typeface="Calibri" panose="020F0502020204030204" pitchFamily="34" charset="0"/>
              </a:rPr>
              <a:t>Tijekom godine na koju se proračun odnosi moguće su izmjene i dopune odnosno</a:t>
            </a:r>
            <a:endParaRPr lang="hr-HR" b="1" i="1" dirty="0">
              <a:latin typeface="Calibri" panose="020F0502020204030204" pitchFamily="34" charset="0"/>
            </a:endParaRPr>
          </a:p>
          <a:p>
            <a:r>
              <a:rPr lang="vi-VN" b="1" i="1" dirty="0">
                <a:latin typeface="Calibri" panose="020F0502020204030204" pitchFamily="34" charset="0"/>
              </a:rPr>
              <a:t>rebalans proračuna. Rebalans proračuna je izmjena proračunskih iznosa odnosno njihovo smanjenje</a:t>
            </a:r>
            <a:r>
              <a:rPr lang="hr-HR" b="1" i="1" dirty="0">
                <a:latin typeface="Calibri" panose="020F0502020204030204" pitchFamily="34" charset="0"/>
              </a:rPr>
              <a:t> </a:t>
            </a:r>
            <a:r>
              <a:rPr lang="vi-VN" b="1" i="1" dirty="0">
                <a:latin typeface="Calibri" panose="020F0502020204030204" pitchFamily="34" charset="0"/>
              </a:rPr>
              <a:t>ili povećanje u odnosu na prvotni, izvorni plan proračuna. </a:t>
            </a:r>
            <a:endParaRPr lang="hr-HR" b="1" i="1" dirty="0">
              <a:latin typeface="Calibri" panose="020F0502020204030204" pitchFamily="34" charset="0"/>
            </a:endParaRPr>
          </a:p>
          <a:p>
            <a:r>
              <a:rPr lang="vi-VN" b="1" i="1" dirty="0">
                <a:latin typeface="Calibri" panose="020F0502020204030204" pitchFamily="34" charset="0"/>
              </a:rPr>
              <a:t>Do rebalansa dolazi, kad se tijekom proračunske godine ustanovi, da su proračunski prihodi drugačiji u odnosu na one planirane proračunom ili se pojave nepredviđeni rashodi. </a:t>
            </a:r>
            <a:endParaRPr lang="hr-HR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3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2025.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467544" y="41923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čega se sastoji proračun?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52687" y="896159"/>
            <a:ext cx="852028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r-HR" b="1" i="1" dirty="0">
                <a:latin typeface="Calibri" panose="020F0502020204030204" pitchFamily="34" charset="0"/>
              </a:rPr>
              <a:t>Općeg dijela </a:t>
            </a:r>
          </a:p>
          <a:p>
            <a:pPr algn="just"/>
            <a:r>
              <a:rPr lang="hr-HR" i="1" dirty="0">
                <a:latin typeface="Calibri" panose="020F0502020204030204" pitchFamily="34" charset="0"/>
              </a:rPr>
              <a:t>Računa prihoda i rashoda i računa financiranja. Račun prihoda i rashoda Proračuna </a:t>
            </a:r>
          </a:p>
          <a:p>
            <a:pPr algn="just"/>
            <a:r>
              <a:rPr lang="hr-HR" i="1" dirty="0">
                <a:latin typeface="Calibri" panose="020F0502020204030204" pitchFamily="34" charset="0"/>
              </a:rPr>
              <a:t>sastoji se od prihoda i rashoda prema ekonomskoj klasifikaciji. </a:t>
            </a:r>
          </a:p>
          <a:p>
            <a:pPr algn="just"/>
            <a:r>
              <a:rPr lang="hr-HR" i="1" dirty="0">
                <a:latin typeface="Calibri" panose="020F0502020204030204" pitchFamily="34" charset="0"/>
              </a:rPr>
              <a:t>Račun financiranja sadrži primitke od financijske imovine i zaduživanja, te izdatke</a:t>
            </a:r>
          </a:p>
          <a:p>
            <a:pPr algn="just"/>
            <a:r>
              <a:rPr lang="hr-HR" i="1" dirty="0">
                <a:latin typeface="Calibri" panose="020F0502020204030204" pitchFamily="34" charset="0"/>
              </a:rPr>
              <a:t> za dane zajmove i izdatke za otplatu glavnice primljenih kredita i zajmova. 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Posebnog dijela </a:t>
            </a:r>
          </a:p>
          <a:p>
            <a:pPr algn="just"/>
            <a:r>
              <a:rPr lang="vi-VN" i="1" dirty="0">
                <a:latin typeface="Calibri" panose="020F0502020204030204" pitchFamily="34" charset="0"/>
              </a:rPr>
              <a:t>Plan rashoda i izdataka iskazanih po vrstama, raspoređenih u programe koji se</a:t>
            </a:r>
            <a:endParaRPr lang="hr-HR" i="1" dirty="0">
              <a:latin typeface="Calibri" panose="020F0502020204030204" pitchFamily="34" charset="0"/>
            </a:endParaRPr>
          </a:p>
          <a:p>
            <a:pPr algn="just"/>
            <a:r>
              <a:rPr lang="vi-VN" i="1" dirty="0">
                <a:latin typeface="Calibri" panose="020F0502020204030204" pitchFamily="34" charset="0"/>
              </a:rPr>
              <a:t> sastoje od aktivnosti i projekata. </a:t>
            </a:r>
            <a:endParaRPr lang="hr-HR" i="1" dirty="0">
              <a:latin typeface="Calibri" panose="020F0502020204030204" pitchFamily="34" charset="0"/>
            </a:endParaRPr>
          </a:p>
          <a:p>
            <a:pPr algn="just"/>
            <a:r>
              <a:rPr lang="vi-VN" i="1" dirty="0">
                <a:latin typeface="Calibri" panose="020F0502020204030204" pitchFamily="34" charset="0"/>
              </a:rPr>
              <a:t>Rashodi i izdaci za provedbu programa iskazuju se prema proračunskim</a:t>
            </a:r>
            <a:r>
              <a:rPr lang="hr-HR" i="1" dirty="0">
                <a:latin typeface="Calibri" panose="020F0502020204030204" pitchFamily="34" charset="0"/>
              </a:rPr>
              <a:t> </a:t>
            </a:r>
            <a:r>
              <a:rPr lang="vi-VN" i="1" dirty="0">
                <a:latin typeface="Calibri" panose="020F0502020204030204" pitchFamily="34" charset="0"/>
              </a:rPr>
              <a:t>klasifikacijama: </a:t>
            </a:r>
            <a:endParaRPr lang="hr-HR" i="1" dirty="0">
              <a:latin typeface="Calibri" panose="020F0502020204030204" pitchFamily="34" charset="0"/>
            </a:endParaRPr>
          </a:p>
          <a:p>
            <a:pPr algn="just"/>
            <a:r>
              <a:rPr lang="vi-VN" i="1" dirty="0">
                <a:latin typeface="Calibri" panose="020F0502020204030204" pitchFamily="34" charset="0"/>
              </a:rPr>
              <a:t>organizacijska, ekonomska, funkcijska, programska i</a:t>
            </a:r>
            <a:r>
              <a:rPr lang="hr-HR" i="1" dirty="0">
                <a:latin typeface="Calibri" panose="020F0502020204030204" pitchFamily="34" charset="0"/>
              </a:rPr>
              <a:t> </a:t>
            </a:r>
            <a:r>
              <a:rPr lang="vi-VN" i="1" dirty="0">
                <a:latin typeface="Calibri" panose="020F0502020204030204" pitchFamily="34" charset="0"/>
              </a:rPr>
              <a:t>izvori financiranja. 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Obrazloženje proračuna Općine Lasinja</a:t>
            </a:r>
          </a:p>
          <a:p>
            <a:pPr algn="just"/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Obrazloženje se s</a:t>
            </a:r>
            <a:r>
              <a:rPr lang="hr-H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astoji se od obrazloženja općeg dijela proračuna i obrazloženja </a:t>
            </a:r>
          </a:p>
          <a:p>
            <a:pPr algn="just"/>
            <a:r>
              <a:rPr lang="hr-H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posebnog dijela proračuna</a:t>
            </a:r>
            <a:r>
              <a:rPr lang="hr-HR" i="1" dirty="0"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151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2025.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270387" y="68166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se sve može saznati iz proračuna?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87016" y="1196751"/>
            <a:ext cx="8677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i="1" dirty="0"/>
              <a:t> </a:t>
            </a:r>
            <a:r>
              <a:rPr lang="hr-HR" b="1" i="1" dirty="0">
                <a:latin typeface="Calibri" panose="020F0502020204030204" pitchFamily="34" charset="0"/>
              </a:rPr>
              <a:t>Koliko su i koji su ukupni prihodi i primici te rashodi i izdaci Općine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 Što sve Općina financira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b="1" i="1" dirty="0">
                <a:latin typeface="Calibri" panose="020F0502020204030204" pitchFamily="34" charset="0"/>
              </a:rPr>
              <a:t>Koliko se novca koristi za unapređenje komunalnog standarda i prostornog uređenja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Koliko se novca izdvaja za financiranje predškolskog odgoja, školstva, športa, kulture, zdravstva, socijalne skrbi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85283" y="3429000"/>
            <a:ext cx="7342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Gdje se može saznati više o proračunu Općine Lasinja i drugim </a:t>
            </a:r>
          </a:p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općinskim aktima?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11560" y="4221088"/>
            <a:ext cx="6789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na službenoj web stranici Općine Lasinja  </a:t>
            </a:r>
            <a:r>
              <a:rPr lang="hr-HR" dirty="0">
                <a:latin typeface="Calibri" panose="020F0502020204030204" pitchFamily="34" charset="0"/>
              </a:rPr>
              <a:t>( </a:t>
            </a:r>
            <a:r>
              <a:rPr lang="hr-HR" dirty="0">
                <a:latin typeface="Calibri" panose="020F0502020204030204" pitchFamily="34" charset="0"/>
                <a:hlinkClick r:id="rId2"/>
              </a:rPr>
              <a:t>https://www.lasinja.hr</a:t>
            </a:r>
            <a:r>
              <a:rPr lang="hr-HR" dirty="0">
                <a:latin typeface="Calibri" panose="020F0502020204030204" pitchFamily="34" charset="0"/>
              </a:rPr>
              <a:t> 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u Glasniku Općine Lasinja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u Jedinstvenom upravnom odjelu Općine Lasinja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1716EFCE-BCFC-04FA-66C6-2B9BF879A0E2}"/>
              </a:ext>
            </a:extLst>
          </p:cNvPr>
          <p:cNvSpPr/>
          <p:nvPr/>
        </p:nvSpPr>
        <p:spPr>
          <a:xfrm>
            <a:off x="467544" y="5301208"/>
            <a:ext cx="7272808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effectLst/>
                <a:latin typeface="Arial" panose="020B0604020202020204" pitchFamily="34" charset="0"/>
              </a:rPr>
              <a:t>Proračun Općine Lasinja za 2025. godinu planira se u iznosu od</a:t>
            </a:r>
            <a:br>
              <a:rPr lang="hr-HR" dirty="0"/>
            </a:br>
            <a:r>
              <a:rPr lang="hr-HR" dirty="0">
                <a:latin typeface="Arial" panose="020B0604020202020204" pitchFamily="34" charset="0"/>
              </a:rPr>
              <a:t>3.500.000,00</a:t>
            </a:r>
            <a:r>
              <a:rPr lang="hr-HR" dirty="0">
                <a:effectLst/>
                <a:latin typeface="Arial" panose="020B0604020202020204" pitchFamily="34" charset="0"/>
              </a:rPr>
              <a:t> EUR-a.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351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2025.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971600" y="613856"/>
            <a:ext cx="451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Odakle dolazi novac u proračun?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971600" y="119675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Prihodi od poreza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Pomoći iz inozemstva i od subjekata unutar općeg proračuna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Prihodi od imovine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Prihodi od administrativnih pristojbi i po posebnim propisima </a:t>
            </a:r>
          </a:p>
          <a:p>
            <a:r>
              <a:rPr lang="hr-HR" b="1" i="1" dirty="0">
                <a:latin typeface="Calibri" panose="020F0502020204030204" pitchFamily="34" charset="0"/>
              </a:rPr>
              <a:t>      </a:t>
            </a:r>
            <a:r>
              <a:rPr lang="hr-HR" b="1" i="1" u="sng" dirty="0">
                <a:latin typeface="Calibri" panose="020F0502020204030204" pitchFamily="34" charset="0"/>
              </a:rPr>
              <a:t>(komunalni doprinos, komunalna naknada)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Kazna, upravne mjere i ostali prihodi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Prihodi od prodaje </a:t>
            </a:r>
            <a:r>
              <a:rPr lang="hr-HR" b="1" i="1" dirty="0" err="1">
                <a:latin typeface="Calibri" panose="020F0502020204030204" pitchFamily="34" charset="0"/>
              </a:rPr>
              <a:t>neproizvedene</a:t>
            </a:r>
            <a:r>
              <a:rPr lang="hr-HR" b="1" i="1" dirty="0">
                <a:latin typeface="Calibri" panose="020F0502020204030204" pitchFamily="34" charset="0"/>
              </a:rPr>
              <a:t> dugotrajne imovine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Primici od zaduživanja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3505076"/>
            <a:ext cx="4680520" cy="27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69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2025.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9</a:t>
            </a:fld>
            <a:endParaRPr lang="hr-HR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844996"/>
              </p:ext>
            </p:extLst>
          </p:nvPr>
        </p:nvGraphicFramePr>
        <p:xfrm>
          <a:off x="361306" y="2132856"/>
          <a:ext cx="849694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7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Redni</a:t>
                      </a:r>
                      <a:r>
                        <a:rPr lang="hr-HR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broj</a:t>
                      </a:r>
                      <a:endParaRPr lang="hr-HR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Vrsta prihoda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Iznos</a:t>
                      </a:r>
                      <a:r>
                        <a:rPr lang="hr-HR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u EUR</a:t>
                      </a:r>
                      <a:endParaRPr lang="hr-HR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Prihodi od poslovanja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2.664.263,08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76,12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Prihodi</a:t>
                      </a:r>
                      <a:r>
                        <a:rPr lang="hr-HR" b="1" i="1" baseline="0" dirty="0">
                          <a:latin typeface="Calibri" panose="020F0502020204030204" pitchFamily="34" charset="0"/>
                        </a:rPr>
                        <a:t> od prodaje nefinancijske imovine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Primici od financijske imovine i zaduživanja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17,14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Raspoloživa sredstva iz prethodnih 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234.336,92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6,70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UKUPNO PRIHODI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3.500.000,00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61306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Odakle dolazi novac u proračun?</a:t>
            </a:r>
          </a:p>
        </p:txBody>
      </p:sp>
    </p:spTree>
    <p:extLst>
      <p:ext uri="{BB962C8B-B14F-4D97-AF65-F5344CB8AC3E}">
        <p14:creationId xmlns:p14="http://schemas.microsoft.com/office/powerpoint/2010/main" val="1877662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</TotalTime>
  <Words>1400</Words>
  <Application>Microsoft Office PowerPoint</Application>
  <PresentationFormat>Prikaz na zaslonu (4:3)</PresentationFormat>
  <Paragraphs>179</Paragraphs>
  <Slides>16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Katarina</dc:creator>
  <cp:lastModifiedBy>Općina Lasinja</cp:lastModifiedBy>
  <cp:revision>112</cp:revision>
  <dcterms:created xsi:type="dcterms:W3CDTF">2017-10-09T09:41:37Z</dcterms:created>
  <dcterms:modified xsi:type="dcterms:W3CDTF">2025-02-26T11:57:44Z</dcterms:modified>
</cp:coreProperties>
</file>