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4"/>
  </p:notesMasterIdLst>
  <p:sldIdLst>
    <p:sldId id="256" r:id="rId2"/>
    <p:sldId id="257" r:id="rId3"/>
    <p:sldId id="270" r:id="rId4"/>
    <p:sldId id="260" r:id="rId5"/>
    <p:sldId id="265" r:id="rId6"/>
    <p:sldId id="264" r:id="rId7"/>
    <p:sldId id="266" r:id="rId8"/>
    <p:sldId id="267" r:id="rId9"/>
    <p:sldId id="268" r:id="rId10"/>
    <p:sldId id="274" r:id="rId11"/>
    <p:sldId id="269" r:id="rId12"/>
    <p:sldId id="275" r:id="rId13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P</a:t>
            </a:r>
            <a:r>
              <a:rPr lang="hr-HR"/>
              <a:t>rihodi</a:t>
            </a:r>
            <a:r>
              <a:rPr lang="hr-HR" baseline="0"/>
              <a:t> poslovanja</a:t>
            </a:r>
            <a:endParaRPr lang="en-US"/>
          </a:p>
        </c:rich>
      </c:tx>
      <c:layout>
        <c:manualLayout>
          <c:xMode val="edge"/>
          <c:yMode val="edge"/>
          <c:x val="0.34405715449361934"/>
          <c:y val="8.2524271844660241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9.6575376500267596E-2"/>
          <c:w val="0.63532717893022006"/>
          <c:h val="0.89857025456769379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51851191284279119"/>
          <c:y val="0.20790860790459445"/>
          <c:w val="0.46855705267445025"/>
          <c:h val="0.659364727467319"/>
        </c:manualLayout>
      </c:layout>
      <c:overlay val="0"/>
      <c:txPr>
        <a:bodyPr/>
        <a:lstStyle/>
        <a:p>
          <a:pPr>
            <a:defRPr sz="1200" b="1" i="0" u="none" baseline="0">
              <a:latin typeface="Calibri" panose="020F0502020204030204" pitchFamily="34" charset="0"/>
            </a:defRPr>
          </a:pPr>
          <a:endParaRPr lang="sr-Latn-RS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50"/>
      <c:rotY val="7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7511221494600297E-2"/>
          <c:y val="0.13734961652095154"/>
          <c:w val="0.61856308894971268"/>
          <c:h val="0.84968068064121915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Prihodi poslovanja</c:v>
                </c:pt>
              </c:strCache>
            </c:strRef>
          </c:tx>
          <c:explosion val="38"/>
          <c:dPt>
            <c:idx val="0"/>
            <c:bubble3D val="0"/>
            <c:explosion val="28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F7D1-4DFD-884E-F48C599024B3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F7D1-4DFD-884E-F48C599024B3}"/>
              </c:ext>
            </c:extLst>
          </c:dPt>
          <c:dPt>
            <c:idx val="2"/>
            <c:bubble3D val="0"/>
            <c:explosion val="23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F7D1-4DFD-884E-F48C599024B3}"/>
              </c:ext>
            </c:extLst>
          </c:dPt>
          <c:dPt>
            <c:idx val="3"/>
            <c:bubble3D val="0"/>
            <c:explosion val="33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F7D1-4DFD-884E-F48C599024B3}"/>
              </c:ext>
            </c:extLst>
          </c:dPt>
          <c:dPt>
            <c:idx val="4"/>
            <c:bubble3D val="0"/>
            <c:explosion val="5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F7D1-4DFD-884E-F48C599024B3}"/>
              </c:ext>
            </c:extLst>
          </c:dPt>
          <c:dPt>
            <c:idx val="5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4A4A-4196-A103-E27A73E204B9}"/>
              </c:ext>
            </c:extLst>
          </c:dPt>
          <c:dLbls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List1!$A$2:$A$7</c:f>
              <c:strCache>
                <c:ptCount val="6"/>
                <c:pt idx="0">
                  <c:v>Prihodi od poreza - 432.334,00 EUR</c:v>
                </c:pt>
                <c:pt idx="1">
                  <c:v>Pomoći iz inozemstva i od subjekata unutar općeg proračuna -1.608.714,05 EUR</c:v>
                </c:pt>
                <c:pt idx="2">
                  <c:v>Prihodi od imovine - 88.801,95 EUR</c:v>
                </c:pt>
                <c:pt idx="3">
                  <c:v>Prihodi od upravnih i administrativnih pristojbi, pristojbi po posebnim propisima i naknada - 113.250,00 EUR</c:v>
                </c:pt>
                <c:pt idx="4">
                  <c:v>Prihodi od prodaje proizvoda i robe te pruženih usluga i prihodi od donacija  500,00 EUR</c:v>
                </c:pt>
                <c:pt idx="5">
                  <c:v>Kazne, upravne mjere i ostali prihodi - 2.000,00 EUR</c:v>
                </c:pt>
              </c:strCache>
            </c:strRef>
          </c:cat>
          <c:val>
            <c:numRef>
              <c:f>List1!$B$2:$B$7</c:f>
              <c:numCache>
                <c:formatCode>#,##0.00</c:formatCode>
                <c:ptCount val="6"/>
                <c:pt idx="0">
                  <c:v>432334</c:v>
                </c:pt>
                <c:pt idx="1">
                  <c:v>1608714.05</c:v>
                </c:pt>
                <c:pt idx="2">
                  <c:v>88801.95</c:v>
                </c:pt>
                <c:pt idx="3">
                  <c:v>113250</c:v>
                </c:pt>
                <c:pt idx="4">
                  <c:v>500</c:v>
                </c:pt>
                <c:pt idx="5">
                  <c:v>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7D1-4DFD-884E-F48C599024B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9705017760789342E-4"/>
          <c:y val="0.12108673434860058"/>
          <c:w val="0.62811625109361324"/>
          <c:h val="0.86004603270745017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Rashodi poslovanja</c:v>
                </c:pt>
              </c:strCache>
            </c:strRef>
          </c:tx>
          <c:explosion val="55"/>
          <c:dPt>
            <c:idx val="0"/>
            <c:bubble3D val="0"/>
            <c:explosion val="11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FC50-43F2-BA7E-332544E55C25}"/>
              </c:ext>
            </c:extLst>
          </c:dPt>
          <c:dPt>
            <c:idx val="1"/>
            <c:bubble3D val="0"/>
            <c:explosion val="41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FC50-43F2-BA7E-332544E55C25}"/>
              </c:ext>
            </c:extLst>
          </c:dPt>
          <c:dPt>
            <c:idx val="2"/>
            <c:bubble3D val="0"/>
            <c:explosion val="44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FC50-43F2-BA7E-332544E55C25}"/>
              </c:ext>
            </c:extLst>
          </c:dPt>
          <c:dPt>
            <c:idx val="3"/>
            <c:bubble3D val="0"/>
            <c:explosion val="42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FC50-43F2-BA7E-332544E55C25}"/>
              </c:ext>
            </c:extLst>
          </c:dPt>
          <c:dPt>
            <c:idx val="4"/>
            <c:bubble3D val="0"/>
            <c:explosion val="36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FC50-43F2-BA7E-332544E55C25}"/>
              </c:ext>
            </c:extLst>
          </c:dPt>
          <c:dPt>
            <c:idx val="5"/>
            <c:bubble3D val="0"/>
            <c:explosion val="29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FC50-43F2-BA7E-332544E55C25}"/>
              </c:ext>
            </c:extLst>
          </c:dPt>
          <c:dPt>
            <c:idx val="6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01E4-4BA0-9722-5A6FB9854DF0}"/>
              </c:ext>
            </c:extLst>
          </c:dPt>
          <c:dLbls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List1!$A$2:$A$8</c:f>
              <c:strCache>
                <c:ptCount val="7"/>
                <c:pt idx="0">
                  <c:v>Rashodi za zaposlene - 92.500,00 EUR</c:v>
                </c:pt>
                <c:pt idx="1">
                  <c:v>Materijalni rashodi - 339.231,68 EUR</c:v>
                </c:pt>
                <c:pt idx="2">
                  <c:v>Financijski rashodi - 9.200,00 EUR</c:v>
                </c:pt>
                <c:pt idx="3">
                  <c:v>Subvencije - 53.462,46 EUR</c:v>
                </c:pt>
                <c:pt idx="4">
                  <c:v>Pomoći dane u inozemstvo i unutar općeg proračuna - 7.937,54 EUR</c:v>
                </c:pt>
                <c:pt idx="5">
                  <c:v>Naknade građanima i kućanstvima na temelju osiguranja i druge naknade - 18.359,09 EUR</c:v>
                </c:pt>
                <c:pt idx="6">
                  <c:v>Ostali rashodi - 210.422,07 EUR</c:v>
                </c:pt>
              </c:strCache>
            </c:strRef>
          </c:cat>
          <c:val>
            <c:numRef>
              <c:f>List1!$B$2:$B$8</c:f>
              <c:numCache>
                <c:formatCode>#,##0.00</c:formatCode>
                <c:ptCount val="7"/>
                <c:pt idx="0">
                  <c:v>92500</c:v>
                </c:pt>
                <c:pt idx="1">
                  <c:v>339231.68</c:v>
                </c:pt>
                <c:pt idx="2">
                  <c:v>9200</c:v>
                </c:pt>
                <c:pt idx="3">
                  <c:v>53462.46</c:v>
                </c:pt>
                <c:pt idx="4">
                  <c:v>7937.54</c:v>
                </c:pt>
                <c:pt idx="5">
                  <c:v>18359.09</c:v>
                </c:pt>
                <c:pt idx="6">
                  <c:v>210422.07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C50-43F2-BA7E-332544E55C25}"/>
            </c:ext>
          </c:extLst>
        </c:ser>
        <c:dLbls>
          <c:dLblPos val="bestFit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</c:legendEntry>
      <c:layout>
        <c:manualLayout>
          <c:xMode val="edge"/>
          <c:yMode val="edge"/>
          <c:x val="0.61084929502327567"/>
          <c:y val="0.20592689112354229"/>
          <c:w val="0.38756179243347338"/>
          <c:h val="0.7769515142408494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D2D6BA-754C-42C9-B17E-A3B6BD53B9D3}" type="datetimeFigureOut">
              <a:rPr lang="hr-HR" smtClean="0"/>
              <a:pPr/>
              <a:t>12.6.2024.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AB206-63DA-4495-BC4C-7323B066561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15431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AB206-63DA-4495-BC4C-7323B0665611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59455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AB206-63DA-4495-BC4C-7323B0665611}" type="slidenum">
              <a:rPr lang="hr-HR" smtClean="0"/>
              <a:pPr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0702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DDB1957-5BC0-46DA-895A-6144A7088BD2}" type="datetime1">
              <a:rPr lang="hr-HR" smtClean="0"/>
              <a:pPr/>
              <a:t>12.6.2024.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PRORAČUN U MALOM ZA 2018. GODINU - VODIČ ZA GRAĐANE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A648-3E27-45EE-92DA-656F088F7D5F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0315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60EB-2265-4140-85C7-5B43F3AB5210}" type="datetime1">
              <a:rPr lang="hr-HR" smtClean="0"/>
              <a:pPr/>
              <a:t>12.6.2024.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PRORAČUN U MALOM ZA 2018. GODINU - VODIČ ZA GRAĐANE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A648-3E27-45EE-92DA-656F088F7D5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1494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81EAC-216E-486C-99D1-0D293E7D793A}" type="datetime1">
              <a:rPr lang="hr-HR" smtClean="0"/>
              <a:pPr/>
              <a:t>12.6.2024.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PRORAČUN U MALOM ZA 2018. GODINU - VODIČ ZA GRAĐANE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A648-3E27-45EE-92DA-656F088F7D5F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3561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A2DCE-3105-4831-8CA2-B217AE8ED5B0}" type="datetime1">
              <a:rPr lang="hr-HR" smtClean="0"/>
              <a:pPr/>
              <a:t>12.6.2024.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PRORAČUN U MALOM ZA 2018. GODINU - VODIČ ZA GRAĐANE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A648-3E27-45EE-92DA-656F088F7D5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40027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2911C-9578-477B-AB82-3B247E7063FB}" type="datetime1">
              <a:rPr lang="hr-HR" smtClean="0"/>
              <a:pPr/>
              <a:t>12.6.2024.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PRORAČUN U MALOM ZA 2018. GODINU - VODIČ ZA GRAĐANE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A648-3E27-45EE-92DA-656F088F7D5F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918391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E7406-1BA5-4B5B-A707-2EA5FFD1B05C}" type="datetime1">
              <a:rPr lang="hr-HR" smtClean="0"/>
              <a:pPr/>
              <a:t>12.6.2024.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PRORAČUN U MALOM ZA 2018. GODINU - VODIČ ZA GRAĐANE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A648-3E27-45EE-92DA-656F088F7D5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68965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2F95-F225-4AEE-91BC-8653F6D6EBF7}" type="datetime1">
              <a:rPr lang="hr-HR" smtClean="0"/>
              <a:pPr/>
              <a:t>12.6.2024.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PRORAČUN U MALOM ZA 2018. GODINU - VODIČ ZA GRAĐANE</a:t>
            </a: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A648-3E27-45EE-92DA-656F088F7D5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15492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3C448-231A-4B1D-B058-661E99978272}" type="datetime1">
              <a:rPr lang="hr-HR" smtClean="0"/>
              <a:pPr/>
              <a:t>12.6.2024.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PRORAČUN U MALOM ZA 2018. GODINU - VODIČ ZA GRAĐANE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A648-3E27-45EE-92DA-656F088F7D5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84400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DE984-8C82-4D89-A362-6EFE55FF3A3F}" type="datetime1">
              <a:rPr lang="hr-HR" smtClean="0"/>
              <a:pPr/>
              <a:t>12.6.2024.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PRORAČUN U MALOM ZA 2018. GODINU - VODIČ ZA GRAĐANE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A648-3E27-45EE-92DA-656F088F7D5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0821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A7694-48B4-4D7B-87B6-B8CB994A7F03}" type="datetime1">
              <a:rPr lang="hr-HR" smtClean="0"/>
              <a:pPr/>
              <a:t>12.6.2024.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PRORAČUN U MALOM ZA 2018. GODINU - VODIČ ZA GRAĐANE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A648-3E27-45EE-92DA-656F088F7D5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3826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9AA9-B253-4F21-B973-26CF02DA38D8}" type="datetime1">
              <a:rPr lang="hr-HR" smtClean="0"/>
              <a:pPr/>
              <a:t>12.6.2024.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PRORAČUN U MALOM ZA 2018. GODINU - VODIČ ZA GRAĐANE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A648-3E27-45EE-92DA-656F088F7D5F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8606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3B2911C-9578-477B-AB82-3B247E7063FB}" type="datetime1">
              <a:rPr lang="hr-HR" smtClean="0"/>
              <a:pPr/>
              <a:t>12.6.2024.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pl-PL"/>
              <a:t>PRORAČUN U MALOM ZA 2018. GODINU - VODIČ ZA GRAĐANE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4D6A648-3E27-45EE-92DA-656F088F7D5F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4719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pisarnica@lasinja.h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hyperlink" Target="http://www.lasinja.hr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427" y="1628800"/>
            <a:ext cx="6723965" cy="3384376"/>
          </a:xfrm>
          <a:prstGeom prst="rect">
            <a:avLst/>
          </a:prstGeom>
          <a:noFill/>
          <a:ln>
            <a:noFill/>
          </a:ln>
          <a:effectLst>
            <a:glow rad="127000">
              <a:schemeClr val="bg1">
                <a:lumMod val="85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kstniOkvir 8"/>
          <p:cNvSpPr txBox="1"/>
          <p:nvPr/>
        </p:nvSpPr>
        <p:spPr>
          <a:xfrm>
            <a:off x="777969" y="733817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Proračun u </a:t>
            </a:r>
            <a:r>
              <a:rPr lang="hr-HR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malom</a:t>
            </a:r>
            <a:r>
              <a:rPr lang="hr-HR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Općine Lasinja za 2024. godinu – I. izmjene i dopune</a:t>
            </a:r>
          </a:p>
        </p:txBody>
      </p:sp>
      <p:sp>
        <p:nvSpPr>
          <p:cNvPr id="11" name="TekstniOkvir 10"/>
          <p:cNvSpPr txBox="1"/>
          <p:nvPr/>
        </p:nvSpPr>
        <p:spPr>
          <a:xfrm>
            <a:off x="3131839" y="5359568"/>
            <a:ext cx="3312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Vodič za građane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 rotWithShape="1">
          <a:blip r:embed="rId3"/>
          <a:srcRect r="5905"/>
          <a:stretch/>
        </p:blipFill>
        <p:spPr>
          <a:xfrm>
            <a:off x="1376427" y="1628800"/>
            <a:ext cx="936105" cy="1068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0975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podnožj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PRORAČUN U MALOM ZA 2024. GODINU - VODIČ ZA GRAĐANE</a:t>
            </a:r>
            <a:endParaRPr lang="hr-HR" dirty="0"/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A648-3E27-45EE-92DA-656F088F7D5F}" type="slidenum">
              <a:rPr lang="hr-HR" smtClean="0"/>
              <a:pPr/>
              <a:t>10</a:t>
            </a:fld>
            <a:endParaRPr lang="hr-HR" dirty="0"/>
          </a:p>
        </p:txBody>
      </p:sp>
      <p:sp>
        <p:nvSpPr>
          <p:cNvPr id="4" name="TekstniOkvir 3"/>
          <p:cNvSpPr txBox="1"/>
          <p:nvPr/>
        </p:nvSpPr>
        <p:spPr>
          <a:xfrm>
            <a:off x="517484" y="1700808"/>
            <a:ext cx="831869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b="1" i="1" dirty="0">
                <a:latin typeface="Calibri" panose="020F0502020204030204" pitchFamily="34" charset="0"/>
              </a:rPr>
              <a:t>Završetak projekta rekonstrukcije i opremanja prostora za proširenje DV „Bambi” – 257.148,39 EUR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b="1" i="1" dirty="0">
                <a:latin typeface="Calibri" panose="020F0502020204030204" pitchFamily="34" charset="0"/>
              </a:rPr>
              <a:t>Provedba projekta „Razvoj pametnih i održivih rješenja i usluga” – 105.244,89 EUR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b="1" i="1" dirty="0">
                <a:latin typeface="Calibri" panose="020F0502020204030204" pitchFamily="34" charset="0"/>
              </a:rPr>
              <a:t>Uređenje okoliša dječjeg vrtića </a:t>
            </a:r>
            <a:r>
              <a:rPr lang="hr-HR" b="1" i="1">
                <a:latin typeface="Calibri" panose="020F0502020204030204" pitchFamily="34" charset="0"/>
              </a:rPr>
              <a:t>– 53.978,00 </a:t>
            </a:r>
            <a:r>
              <a:rPr lang="hr-HR" b="1" i="1" dirty="0">
                <a:latin typeface="Calibri" panose="020F0502020204030204" pitchFamily="34" charset="0"/>
              </a:rPr>
              <a:t>EUR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b="1" i="1" dirty="0">
                <a:latin typeface="Calibri" panose="020F0502020204030204" pitchFamily="34" charset="0"/>
              </a:rPr>
              <a:t>Uređenje svlačionica uz sportske terene „Lastavica”– 116.000,00 EUR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b="1" i="1" dirty="0">
                <a:latin typeface="Calibri" panose="020F0502020204030204" pitchFamily="34" charset="0"/>
              </a:rPr>
              <a:t>Uređenje i opremanje dječjeg igrališta – 56.737,50 EUR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b="1" i="1" dirty="0">
                <a:latin typeface="Calibri" panose="020F0502020204030204" pitchFamily="34" charset="0"/>
              </a:rPr>
              <a:t>Izrada Urbanističkog plana uređenja „Obala Lasinje” -20.000,00 EUR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b="1" i="1" dirty="0">
                <a:latin typeface="Calibri" panose="020F0502020204030204" pitchFamily="34" charset="0"/>
              </a:rPr>
              <a:t>Izrada projektne dokumentacije društvenog doma Banski </a:t>
            </a:r>
            <a:r>
              <a:rPr lang="hr-HR" b="1" i="1" dirty="0" err="1">
                <a:latin typeface="Calibri" panose="020F0502020204030204" pitchFamily="34" charset="0"/>
              </a:rPr>
              <a:t>Kovačevac</a:t>
            </a:r>
            <a:r>
              <a:rPr lang="hr-HR" b="1" i="1" dirty="0">
                <a:latin typeface="Calibri" panose="020F0502020204030204" pitchFamily="34" charset="0"/>
              </a:rPr>
              <a:t>  6.636,14 EUR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b="1" i="1" dirty="0">
                <a:latin typeface="Calibri" panose="020F0502020204030204" pitchFamily="34" charset="0"/>
              </a:rPr>
              <a:t>Unutarnje uređenje zgrade stare Općine – 201.000,00 EUR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b="1" i="1" dirty="0">
                <a:latin typeface="Calibri" panose="020F0502020204030204" pitchFamily="34" charset="0"/>
              </a:rPr>
              <a:t>Modernizacija nerazvrstanih cesta, Novo Selo </a:t>
            </a:r>
            <a:r>
              <a:rPr lang="hr-HR" b="1" i="1" dirty="0" err="1">
                <a:latin typeface="Calibri" panose="020F0502020204030204" pitchFamily="34" charset="0"/>
              </a:rPr>
              <a:t>Lasinjsko</a:t>
            </a:r>
            <a:r>
              <a:rPr lang="hr-HR" b="1" i="1" dirty="0">
                <a:latin typeface="Calibri" panose="020F0502020204030204" pitchFamily="34" charset="0"/>
              </a:rPr>
              <a:t> II odvojak i Sjeničak </a:t>
            </a:r>
            <a:r>
              <a:rPr lang="hr-HR" b="1" i="1" dirty="0" err="1">
                <a:latin typeface="Calibri" panose="020F0502020204030204" pitchFamily="34" charset="0"/>
              </a:rPr>
              <a:t>Lasinjski</a:t>
            </a:r>
            <a:r>
              <a:rPr lang="hr-HR" b="1" i="1" dirty="0">
                <a:latin typeface="Calibri" panose="020F0502020204030204" pitchFamily="34" charset="0"/>
              </a:rPr>
              <a:t>  – 110.000,00 EUR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b="1" i="1" dirty="0">
                <a:latin typeface="Calibri" panose="020F0502020204030204" pitchFamily="34" charset="0"/>
              </a:rPr>
              <a:t>Rekonstrukcija zgrade DVD-a Desno Sredičko – 250.000,00 EUR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b="1" i="1" dirty="0">
                <a:latin typeface="Calibri" panose="020F0502020204030204" pitchFamily="34" charset="0"/>
              </a:rPr>
              <a:t>Izrada projektne dokumentacije za Interpretacijski centar </a:t>
            </a:r>
            <a:r>
              <a:rPr lang="hr-HR" b="1" i="1" dirty="0" err="1">
                <a:latin typeface="Calibri" panose="020F0502020204030204" pitchFamily="34" charset="0"/>
              </a:rPr>
              <a:t>Lasinjske</a:t>
            </a:r>
            <a:r>
              <a:rPr lang="hr-HR" b="1" i="1" dirty="0">
                <a:latin typeface="Calibri" panose="020F0502020204030204" pitchFamily="34" charset="0"/>
              </a:rPr>
              <a:t> kulture 47.500,00 EUR (projektno tehnička dokumentacija i projekt stalne postave)</a:t>
            </a:r>
          </a:p>
          <a:p>
            <a:endParaRPr lang="hr-HR" b="1" i="1" dirty="0">
              <a:latin typeface="Calibri" panose="020F0502020204030204" pitchFamily="34" charset="0"/>
            </a:endParaRPr>
          </a:p>
        </p:txBody>
      </p:sp>
      <p:sp>
        <p:nvSpPr>
          <p:cNvPr id="5" name="TekstniOkvir 4"/>
          <p:cNvSpPr txBox="1"/>
          <p:nvPr/>
        </p:nvSpPr>
        <p:spPr>
          <a:xfrm>
            <a:off x="323528" y="777799"/>
            <a:ext cx="76250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Projekti planirani izmjenama i dopunama Proračuna Općine Lasinja za 2024. godinu</a:t>
            </a:r>
          </a:p>
        </p:txBody>
      </p:sp>
    </p:spTree>
    <p:extLst>
      <p:ext uri="{BB962C8B-B14F-4D97-AF65-F5344CB8AC3E}">
        <p14:creationId xmlns:p14="http://schemas.microsoft.com/office/powerpoint/2010/main" val="2608038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podnožj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PRORAČUN U MALOM ZA 2024. GODINU - VODIČ ZA GRAĐANE</a:t>
            </a:r>
            <a:endParaRPr lang="hr-HR" dirty="0"/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A648-3E27-45EE-92DA-656F088F7D5F}" type="slidenum">
              <a:rPr lang="hr-HR" smtClean="0"/>
              <a:pPr/>
              <a:t>11</a:t>
            </a:fld>
            <a:endParaRPr lang="hr-HR"/>
          </a:p>
        </p:txBody>
      </p:sp>
      <p:sp>
        <p:nvSpPr>
          <p:cNvPr id="4" name="TekstniOkvir 3"/>
          <p:cNvSpPr txBox="1"/>
          <p:nvPr/>
        </p:nvSpPr>
        <p:spPr>
          <a:xfrm>
            <a:off x="2267744" y="432613"/>
            <a:ext cx="4824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Općina</a:t>
            </a:r>
            <a:r>
              <a:rPr lang="hr-HR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Lasinja</a:t>
            </a:r>
          </a:p>
        </p:txBody>
      </p:sp>
      <p:sp>
        <p:nvSpPr>
          <p:cNvPr id="5" name="TekstniOkvir 4"/>
          <p:cNvSpPr txBox="1"/>
          <p:nvPr/>
        </p:nvSpPr>
        <p:spPr>
          <a:xfrm>
            <a:off x="683568" y="4797152"/>
            <a:ext cx="77048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INFO :</a:t>
            </a:r>
          </a:p>
          <a:p>
            <a:r>
              <a:rPr lang="hr-HR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Adresa</a:t>
            </a:r>
            <a:r>
              <a:rPr lang="hr-HR" sz="1600" b="1" i="1" dirty="0">
                <a:latin typeface="Calibri" panose="020F0502020204030204" pitchFamily="34" charset="0"/>
              </a:rPr>
              <a:t>: Lasinjska cesta 19, 47206 Lasinja</a:t>
            </a:r>
          </a:p>
          <a:p>
            <a:r>
              <a:rPr lang="hr-HR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Telefon: </a:t>
            </a:r>
            <a:r>
              <a:rPr lang="hr-HR" sz="1600" b="1" i="1" dirty="0">
                <a:latin typeface="Calibri" panose="020F0502020204030204" pitchFamily="34" charset="0"/>
              </a:rPr>
              <a:t>047/884-010; 047/884-293</a:t>
            </a:r>
          </a:p>
          <a:p>
            <a:r>
              <a:rPr lang="hr-HR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Faks</a:t>
            </a:r>
            <a:r>
              <a:rPr lang="hr-HR" sz="1600" dirty="0">
                <a:latin typeface="Calibri" panose="020F0502020204030204" pitchFamily="34" charset="0"/>
              </a:rPr>
              <a:t>: </a:t>
            </a:r>
            <a:r>
              <a:rPr lang="hr-HR" sz="1600" b="1" i="1" dirty="0">
                <a:latin typeface="Calibri" panose="020F0502020204030204" pitchFamily="34" charset="0"/>
              </a:rPr>
              <a:t>047/400-686</a:t>
            </a:r>
          </a:p>
          <a:p>
            <a:r>
              <a:rPr lang="hr-HR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E-mail</a:t>
            </a:r>
            <a:r>
              <a:rPr lang="hr-HR" sz="1600" dirty="0">
                <a:latin typeface="Calibri" panose="020F0502020204030204" pitchFamily="34" charset="0"/>
              </a:rPr>
              <a:t>: </a:t>
            </a:r>
            <a:r>
              <a:rPr lang="hr-HR" sz="1600" b="1" i="1" dirty="0">
                <a:latin typeface="Calibri" panose="020F0502020204030204" pitchFamily="34" charset="0"/>
                <a:hlinkClick r:id="rId3"/>
              </a:rPr>
              <a:t>pisarnica@lasinja.hr</a:t>
            </a:r>
            <a:endParaRPr lang="hr-HR" sz="1600" b="1" i="1" dirty="0">
              <a:latin typeface="Calibri" panose="020F0502020204030204" pitchFamily="34" charset="0"/>
            </a:endParaRPr>
          </a:p>
          <a:p>
            <a:r>
              <a:rPr lang="hr-HR" sz="1600" b="1" i="1" dirty="0">
                <a:latin typeface="Calibri" panose="020F0502020204030204" pitchFamily="34" charset="0"/>
              </a:rPr>
              <a:t>Web: </a:t>
            </a:r>
            <a:r>
              <a:rPr lang="hr-HR" sz="1600" b="1" i="1" dirty="0">
                <a:latin typeface="Calibri" panose="020F0502020204030204" pitchFamily="34" charset="0"/>
                <a:hlinkClick r:id="rId4"/>
              </a:rPr>
              <a:t>www.lasinja.hr</a:t>
            </a:r>
            <a:r>
              <a:rPr lang="hr-HR" sz="1600" b="1" i="1" dirty="0">
                <a:latin typeface="Calibri" panose="020F0502020204030204" pitchFamily="34" charset="0"/>
              </a:rPr>
              <a:t> 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30745917-6267-DE78-4633-1DD93B61A6E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660" y="1134827"/>
            <a:ext cx="6336704" cy="356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817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podnožja 1">
            <a:extLst>
              <a:ext uri="{FF2B5EF4-FFF2-40B4-BE49-F238E27FC236}">
                <a16:creationId xmlns:a16="http://schemas.microsoft.com/office/drawing/2014/main" id="{269368FF-63D2-913C-F5F8-7654F7D6E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PRORAČUN U MALOM ZA 2018. GODINU - VODIČ ZA GRAĐANE</a:t>
            </a:r>
            <a:endParaRPr lang="hr-HR"/>
          </a:p>
        </p:txBody>
      </p:sp>
      <p:sp>
        <p:nvSpPr>
          <p:cNvPr id="3" name="Rezervirano mjesto broja slajda 2">
            <a:extLst>
              <a:ext uri="{FF2B5EF4-FFF2-40B4-BE49-F238E27FC236}">
                <a16:creationId xmlns:a16="http://schemas.microsoft.com/office/drawing/2014/main" id="{9183ABF3-9C6C-CCDC-E536-FC6FA2E7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A648-3E27-45EE-92DA-656F088F7D5F}" type="slidenum">
              <a:rPr lang="hr-HR" smtClean="0"/>
              <a:pPr/>
              <a:t>12</a:t>
            </a:fld>
            <a:endParaRPr lang="hr-HR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3BF11462-C9F5-EBC8-BD48-D32DC71C18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760" y="548680"/>
            <a:ext cx="7740352" cy="4353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256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PRORAČUN U MALOM ZA 2024. GODINU - VODIČ ZA GRAĐANE</a:t>
            </a:r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A648-3E27-45EE-92DA-656F088F7D5F}" type="slidenum">
              <a:rPr lang="hr-HR" smtClean="0"/>
              <a:pPr/>
              <a:t>2</a:t>
            </a:fld>
            <a:endParaRPr lang="hr-HR" dirty="0"/>
          </a:p>
        </p:txBody>
      </p:sp>
      <p:sp>
        <p:nvSpPr>
          <p:cNvPr id="8" name="TekstniOkvir 7"/>
          <p:cNvSpPr txBox="1"/>
          <p:nvPr/>
        </p:nvSpPr>
        <p:spPr>
          <a:xfrm>
            <a:off x="467544" y="260648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Izmjene i dopune Proračuna Općine Lasinja za 2024. godinu</a:t>
            </a:r>
          </a:p>
        </p:txBody>
      </p:sp>
      <p:sp>
        <p:nvSpPr>
          <p:cNvPr id="4" name="TekstniOkvir 3"/>
          <p:cNvSpPr txBox="1"/>
          <p:nvPr/>
        </p:nvSpPr>
        <p:spPr>
          <a:xfrm>
            <a:off x="533657" y="843019"/>
            <a:ext cx="832459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 b="1" i="1" dirty="0">
                <a:latin typeface="Calibri" panose="020F0502020204030204" pitchFamily="34" charset="0"/>
              </a:rPr>
              <a:t>Proračun je temeljni financijski akt u kojem su planirani svi prihodi i</a:t>
            </a:r>
          </a:p>
          <a:p>
            <a:pPr algn="just"/>
            <a:r>
              <a:rPr lang="hr-HR" b="1" i="1" dirty="0">
                <a:latin typeface="Calibri" panose="020F0502020204030204" pitchFamily="34" charset="0"/>
              </a:rPr>
              <a:t>rashodi za ovu proračunsku i sljedeće dvije godine. Proračun nije statičan akt, već se sukladno Zakonu o proračunu može mijenjati tijekom proračunske godine. Ta izmjena se može realizirati kroz izmjene i dopune proračuna (naziva se i rebalans</a:t>
            </a:r>
          </a:p>
          <a:p>
            <a:pPr algn="just"/>
            <a:r>
              <a:rPr lang="hr-HR" b="1" i="1" dirty="0">
                <a:latin typeface="Calibri" panose="020F0502020204030204" pitchFamily="34" charset="0"/>
              </a:rPr>
              <a:t>proračuna) ili putem odluke o preraspodjeli sredstava. Izmjenama i dopunama proračuna mijenja se isključivo plan za tekuću proračunsku godinu, dok se sukladno Zakonu o proračunu (NN br. 144/21.) projekcije ne mijenjaju tijekom godine. </a:t>
            </a:r>
          </a:p>
          <a:p>
            <a:pPr algn="just"/>
            <a:r>
              <a:rPr lang="hr-HR" b="1" i="1" dirty="0">
                <a:latin typeface="Calibri" panose="020F0502020204030204" pitchFamily="34" charset="0"/>
              </a:rPr>
              <a:t>Do rebalansa dolazi kad se tijekom proračunske godine povećaju/smanje rashodi i izdaci, odnosno smanje/povećaju prihodi i primici, pa se proračun mora uravnotežiti</a:t>
            </a:r>
          </a:p>
          <a:p>
            <a:pPr algn="just"/>
            <a:r>
              <a:rPr lang="hr-HR" b="1" i="1" dirty="0">
                <a:latin typeface="Calibri" panose="020F0502020204030204" pitchFamily="34" charset="0"/>
              </a:rPr>
              <a:t>pronalaženjem novih prihoda i primitaka, odnosno smanjenjem predviđenih rashoda i izdataka.</a:t>
            </a:r>
          </a:p>
          <a:p>
            <a:pPr algn="just"/>
            <a:r>
              <a:rPr lang="hr-HR" b="1" i="1" dirty="0">
                <a:latin typeface="Calibri" panose="020F0502020204030204" pitchFamily="34" charset="0"/>
              </a:rPr>
              <a:t>Procedura izmjena/rebalansa proračuna identična je proceduri njegova donošenja.</a:t>
            </a:r>
          </a:p>
          <a:p>
            <a:pPr algn="just"/>
            <a:r>
              <a:rPr lang="hr-HR" b="1" i="1" dirty="0">
                <a:latin typeface="Calibri" panose="020F0502020204030204" pitchFamily="34" charset="0"/>
              </a:rPr>
              <a:t>Na 23. sjednici Općinskog vijeća Općine Lasinja održanoj 6. lipnja 2024. godine donesene su Izmjene i dopune Proračuna Općine Lasinja za 2024. godinu</a:t>
            </a:r>
          </a:p>
          <a:p>
            <a:pPr algn="just"/>
            <a:r>
              <a:rPr lang="hr-HR" b="1" i="1" dirty="0">
                <a:latin typeface="Calibri" panose="020F0502020204030204" pitchFamily="34" charset="0"/>
              </a:rPr>
              <a:t>u kojima je izvorni proračun od 2.010.000,00 eura</a:t>
            </a:r>
          </a:p>
          <a:p>
            <a:pPr algn="just"/>
            <a:r>
              <a:rPr lang="hr-HR" b="1" i="1" dirty="0">
                <a:latin typeface="Calibri" panose="020F0502020204030204" pitchFamily="34" charset="0"/>
              </a:rPr>
              <a:t>povećan za iznos od 237.000,00 eura ili 11,79% i iznosi 2.247.000,00 eura.</a:t>
            </a:r>
          </a:p>
        </p:txBody>
      </p:sp>
    </p:spTree>
    <p:extLst>
      <p:ext uri="{BB962C8B-B14F-4D97-AF65-F5344CB8AC3E}">
        <p14:creationId xmlns:p14="http://schemas.microsoft.com/office/powerpoint/2010/main" val="467429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podnožj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PRORAČUN U MALOM ZA 2024. GODINU - VODIČ ZA GRAĐANE</a:t>
            </a:r>
            <a:endParaRPr lang="hr-HR" dirty="0"/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A648-3E27-45EE-92DA-656F088F7D5F}" type="slidenum">
              <a:rPr lang="hr-HR" smtClean="0"/>
              <a:pPr/>
              <a:t>3</a:t>
            </a:fld>
            <a:endParaRPr lang="hr-HR"/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8667AA0A-125F-F353-11B1-B75B833898ED}"/>
              </a:ext>
            </a:extLst>
          </p:cNvPr>
          <p:cNvSpPr txBox="1"/>
          <p:nvPr/>
        </p:nvSpPr>
        <p:spPr>
          <a:xfrm>
            <a:off x="251520" y="332656"/>
            <a:ext cx="813690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dirty="0"/>
              <a:t>SAŽETAK PRORAČUNA</a:t>
            </a:r>
          </a:p>
          <a:p>
            <a:r>
              <a:rPr lang="hr-HR" dirty="0"/>
              <a:t>U nastavku se daje pregled Izmjena i dopuna Proračuna za 2024.</a:t>
            </a:r>
          </a:p>
          <a:p>
            <a:r>
              <a:rPr lang="hr-HR" dirty="0"/>
              <a:t>godinu :</a:t>
            </a:r>
          </a:p>
          <a:p>
            <a:endParaRPr lang="hr-HR" dirty="0"/>
          </a:p>
          <a:p>
            <a:endParaRPr lang="hr-HR" dirty="0"/>
          </a:p>
        </p:txBody>
      </p:sp>
      <p:graphicFrame>
        <p:nvGraphicFramePr>
          <p:cNvPr id="9" name="Tablica 8">
            <a:extLst>
              <a:ext uri="{FF2B5EF4-FFF2-40B4-BE49-F238E27FC236}">
                <a16:creationId xmlns:a16="http://schemas.microsoft.com/office/drawing/2014/main" id="{4DA2BEC1-4EBE-3A69-576D-17DEA2D540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463342"/>
              </p:ext>
            </p:extLst>
          </p:nvPr>
        </p:nvGraphicFramePr>
        <p:xfrm>
          <a:off x="527051" y="1535664"/>
          <a:ext cx="7933382" cy="31894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759">
                  <a:extLst>
                    <a:ext uri="{9D8B030D-6E8A-4147-A177-3AD203B41FA5}">
                      <a16:colId xmlns:a16="http://schemas.microsoft.com/office/drawing/2014/main" val="3306949756"/>
                    </a:ext>
                  </a:extLst>
                </a:gridCol>
                <a:gridCol w="4262645">
                  <a:extLst>
                    <a:ext uri="{9D8B030D-6E8A-4147-A177-3AD203B41FA5}">
                      <a16:colId xmlns:a16="http://schemas.microsoft.com/office/drawing/2014/main" val="1092941065"/>
                    </a:ext>
                  </a:extLst>
                </a:gridCol>
                <a:gridCol w="898521">
                  <a:extLst>
                    <a:ext uri="{9D8B030D-6E8A-4147-A177-3AD203B41FA5}">
                      <a16:colId xmlns:a16="http://schemas.microsoft.com/office/drawing/2014/main" val="939524876"/>
                    </a:ext>
                  </a:extLst>
                </a:gridCol>
                <a:gridCol w="816680">
                  <a:extLst>
                    <a:ext uri="{9D8B030D-6E8A-4147-A177-3AD203B41FA5}">
                      <a16:colId xmlns:a16="http://schemas.microsoft.com/office/drawing/2014/main" val="2546669604"/>
                    </a:ext>
                  </a:extLst>
                </a:gridCol>
                <a:gridCol w="817256">
                  <a:extLst>
                    <a:ext uri="{9D8B030D-6E8A-4147-A177-3AD203B41FA5}">
                      <a16:colId xmlns:a16="http://schemas.microsoft.com/office/drawing/2014/main" val="2102960183"/>
                    </a:ext>
                  </a:extLst>
                </a:gridCol>
                <a:gridCol w="898521">
                  <a:extLst>
                    <a:ext uri="{9D8B030D-6E8A-4147-A177-3AD203B41FA5}">
                      <a16:colId xmlns:a16="http://schemas.microsoft.com/office/drawing/2014/main" val="995567586"/>
                    </a:ext>
                  </a:extLst>
                </a:gridCol>
              </a:tblGrid>
              <a:tr h="189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PLANIRANO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IZNOS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PROMJ. (%)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NOVI IZNOS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extLst>
                  <a:ext uri="{0D108BD9-81ED-4DB2-BD59-A6C34878D82A}">
                    <a16:rowId xmlns:a16="http://schemas.microsoft.com/office/drawing/2014/main" val="1698841570"/>
                  </a:ext>
                </a:extLst>
              </a:tr>
              <a:tr h="189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A.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RAČUN PRIHODA I RASHODA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extLst>
                  <a:ext uri="{0D108BD9-81ED-4DB2-BD59-A6C34878D82A}">
                    <a16:rowId xmlns:a16="http://schemas.microsoft.com/office/drawing/2014/main" val="798539674"/>
                  </a:ext>
                </a:extLst>
              </a:tr>
              <a:tr h="169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UKUPNO PRIHODI 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1.899.305,44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347.194,56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18,3%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2.246.500,00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extLst>
                  <a:ext uri="{0D108BD9-81ED-4DB2-BD59-A6C34878D82A}">
                    <a16:rowId xmlns:a16="http://schemas.microsoft.com/office/drawing/2014/main" val="70358669"/>
                  </a:ext>
                </a:extLst>
              </a:tr>
              <a:tr h="189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Prihodi poslovanja                                                                                  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1.897.905,44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347.694,56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18.3%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2.245.600,00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extLst>
                  <a:ext uri="{0D108BD9-81ED-4DB2-BD59-A6C34878D82A}">
                    <a16:rowId xmlns:a16="http://schemas.microsoft.com/office/drawing/2014/main" val="1179188173"/>
                  </a:ext>
                </a:extLst>
              </a:tr>
              <a:tr h="189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Prihodi od prodaje nefinancijske imovine                                                            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1.400,00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-500,00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-35.7%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900,00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extLst>
                  <a:ext uri="{0D108BD9-81ED-4DB2-BD59-A6C34878D82A}">
                    <a16:rowId xmlns:a16="http://schemas.microsoft.com/office/drawing/2014/main" val="519013481"/>
                  </a:ext>
                </a:extLst>
              </a:tr>
              <a:tr h="169158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UKUPNO RASHODI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1.996.235,44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237.000,00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11,8%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2.233.235,44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extLst>
                  <a:ext uri="{0D108BD9-81ED-4DB2-BD59-A6C34878D82A}">
                    <a16:rowId xmlns:a16="http://schemas.microsoft.com/office/drawing/2014/main" val="401477050"/>
                  </a:ext>
                </a:extLst>
              </a:tr>
              <a:tr h="189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r-HR" sz="800" dirty="0">
                          <a:effectLst/>
                        </a:rPr>
                        <a:t>Rashodi poslovanja                                                                                  </a:t>
                      </a:r>
                      <a:endParaRPr lang="hr-HR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687.030,00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44.082,84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6.4%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731.112,84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extLst>
                  <a:ext uri="{0D108BD9-81ED-4DB2-BD59-A6C34878D82A}">
                    <a16:rowId xmlns:a16="http://schemas.microsoft.com/office/drawing/2014/main" val="2812555946"/>
                  </a:ext>
                </a:extLst>
              </a:tr>
              <a:tr h="189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Rashodi za nabavu nefinancijske imovine                                                             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1.309.205,44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192.917,16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14.7%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1.502.122,60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extLst>
                  <a:ext uri="{0D108BD9-81ED-4DB2-BD59-A6C34878D82A}">
                    <a16:rowId xmlns:a16="http://schemas.microsoft.com/office/drawing/2014/main" val="3072254049"/>
                  </a:ext>
                </a:extLst>
              </a:tr>
              <a:tr h="189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RAZLIKA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-96.930,00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110.194,56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-113.7%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13.264,56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extLst>
                  <a:ext uri="{0D108BD9-81ED-4DB2-BD59-A6C34878D82A}">
                    <a16:rowId xmlns:a16="http://schemas.microsoft.com/office/drawing/2014/main" val="2386105516"/>
                  </a:ext>
                </a:extLst>
              </a:tr>
              <a:tr h="189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B.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RAČUN ZADUŽIVANJA/FINANCIRANJA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extLst>
                  <a:ext uri="{0D108BD9-81ED-4DB2-BD59-A6C34878D82A}">
                    <a16:rowId xmlns:a16="http://schemas.microsoft.com/office/drawing/2014/main" val="2754348722"/>
                  </a:ext>
                </a:extLst>
              </a:tr>
              <a:tr h="189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Primici od financijske imovine i zaduživanja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13.264,56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-12.764,56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-96.2%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500,00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extLst>
                  <a:ext uri="{0D108BD9-81ED-4DB2-BD59-A6C34878D82A}">
                    <a16:rowId xmlns:a16="http://schemas.microsoft.com/office/drawing/2014/main" val="1715021978"/>
                  </a:ext>
                </a:extLst>
              </a:tr>
              <a:tr h="189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Izdaci za financijsku imovinu i otplate zajmova                                                     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13.764,56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0,00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0.0%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13.764,56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extLst>
                  <a:ext uri="{0D108BD9-81ED-4DB2-BD59-A6C34878D82A}">
                    <a16:rowId xmlns:a16="http://schemas.microsoft.com/office/drawing/2014/main" val="2842122"/>
                  </a:ext>
                </a:extLst>
              </a:tr>
              <a:tr h="189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NETO ZADUŽIVANJE/FINANCIRANJE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-500,00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-12.764,56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2552.9%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-13.264,56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extLst>
                  <a:ext uri="{0D108BD9-81ED-4DB2-BD59-A6C34878D82A}">
                    <a16:rowId xmlns:a16="http://schemas.microsoft.com/office/drawing/2014/main" val="1196946203"/>
                  </a:ext>
                </a:extLst>
              </a:tr>
              <a:tr h="189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C.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RASPOLOŽIVA SREDSTVA IZ PRETHODNIH GODINA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extLst>
                  <a:ext uri="{0D108BD9-81ED-4DB2-BD59-A6C34878D82A}">
                    <a16:rowId xmlns:a16="http://schemas.microsoft.com/office/drawing/2014/main" val="3441279067"/>
                  </a:ext>
                </a:extLst>
              </a:tr>
              <a:tr h="189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VIŠAK/MANJAK IZ PRETHODNIH GODINA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97.430,00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-97.430,00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-100%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800">
                          <a:effectLst/>
                        </a:rPr>
                        <a:t>0,00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extLst>
                  <a:ext uri="{0D108BD9-81ED-4DB2-BD59-A6C34878D82A}">
                    <a16:rowId xmlns:a16="http://schemas.microsoft.com/office/drawing/2014/main" val="3561558026"/>
                  </a:ext>
                </a:extLst>
              </a:tr>
              <a:tr h="3864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r-HR" sz="900">
                          <a:effectLst/>
                        </a:rPr>
                        <a:t>UKUPNO PRORAČUN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900">
                          <a:effectLst/>
                        </a:rPr>
                        <a:t>2.010.000,00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900">
                          <a:effectLst/>
                        </a:rPr>
                        <a:t>+237.000,00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900">
                          <a:effectLst/>
                        </a:rPr>
                        <a:t>11,8%</a:t>
                      </a:r>
                      <a:endParaRPr lang="hr-H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hr-HR" sz="900" dirty="0">
                          <a:effectLst/>
                        </a:rPr>
                        <a:t>2.247.000,00</a:t>
                      </a:r>
                      <a:endParaRPr lang="hr-HR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96" marR="57196" marT="0" marB="0" anchor="b"/>
                </a:tc>
                <a:extLst>
                  <a:ext uri="{0D108BD9-81ED-4DB2-BD59-A6C34878D82A}">
                    <a16:rowId xmlns:a16="http://schemas.microsoft.com/office/drawing/2014/main" val="3992217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5965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podnožj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PRORAČUN U MALOM ZA 2024. GODINU - VODIČ ZA GRAĐANE</a:t>
            </a:r>
            <a:endParaRPr lang="hr-HR" dirty="0"/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A648-3E27-45EE-92DA-656F088F7D5F}" type="slidenum">
              <a:rPr lang="hr-HR" smtClean="0"/>
              <a:pPr/>
              <a:t>4</a:t>
            </a:fld>
            <a:endParaRPr lang="hr-HR"/>
          </a:p>
        </p:txBody>
      </p:sp>
      <p:sp>
        <p:nvSpPr>
          <p:cNvPr id="4" name="TekstniOkvir 3"/>
          <p:cNvSpPr txBox="1"/>
          <p:nvPr/>
        </p:nvSpPr>
        <p:spPr>
          <a:xfrm>
            <a:off x="467544" y="419234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 čega se sastoji proračun?</a:t>
            </a:r>
          </a:p>
        </p:txBody>
      </p:sp>
      <p:sp>
        <p:nvSpPr>
          <p:cNvPr id="5" name="TekstniOkvir 4"/>
          <p:cNvSpPr txBox="1"/>
          <p:nvPr/>
        </p:nvSpPr>
        <p:spPr>
          <a:xfrm>
            <a:off x="252687" y="896159"/>
            <a:ext cx="8520281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hr-HR" b="1" i="1" dirty="0">
                <a:latin typeface="Calibri" panose="020F0502020204030204" pitchFamily="34" charset="0"/>
              </a:rPr>
              <a:t>Općeg dijela </a:t>
            </a:r>
          </a:p>
          <a:p>
            <a:pPr algn="just"/>
            <a:r>
              <a:rPr lang="hr-HR" i="1" dirty="0">
                <a:latin typeface="Calibri" panose="020F0502020204030204" pitchFamily="34" charset="0"/>
              </a:rPr>
              <a:t>Računa prihoda i rashoda i računa financiranja. Račun prihoda i rashoda Proračuna </a:t>
            </a:r>
          </a:p>
          <a:p>
            <a:pPr algn="just"/>
            <a:r>
              <a:rPr lang="hr-HR" i="1" dirty="0">
                <a:latin typeface="Calibri" panose="020F0502020204030204" pitchFamily="34" charset="0"/>
              </a:rPr>
              <a:t>sastoji se od prihoda i rashoda prema ekonomskoj klasifikaciji. </a:t>
            </a:r>
          </a:p>
          <a:p>
            <a:pPr algn="just"/>
            <a:r>
              <a:rPr lang="hr-HR" i="1" dirty="0">
                <a:latin typeface="Calibri" panose="020F0502020204030204" pitchFamily="34" charset="0"/>
              </a:rPr>
              <a:t>Račun financiranja sadrži primitke od financijske imovine i zaduživanja, te izdatke</a:t>
            </a:r>
          </a:p>
          <a:p>
            <a:pPr algn="just"/>
            <a:r>
              <a:rPr lang="hr-HR" i="1" dirty="0">
                <a:latin typeface="Calibri" panose="020F0502020204030204" pitchFamily="34" charset="0"/>
              </a:rPr>
              <a:t> za dane zajmove i izdatke za otplatu glavnice primljenih kredita i zajmova. </a:t>
            </a:r>
          </a:p>
          <a:p>
            <a:pPr algn="just"/>
            <a:r>
              <a:rPr lang="hr-HR" b="1" i="1" dirty="0">
                <a:latin typeface="Calibri" panose="020F0502020204030204" pitchFamily="34" charset="0"/>
              </a:rPr>
              <a:t>Posebnog dijela </a:t>
            </a:r>
          </a:p>
          <a:p>
            <a:pPr algn="just"/>
            <a:r>
              <a:rPr lang="vi-VN" i="1" dirty="0">
                <a:latin typeface="Calibri" panose="020F0502020204030204" pitchFamily="34" charset="0"/>
              </a:rPr>
              <a:t>Plan rashoda i izdataka iskazanih po vrstama, raspoređenih u programe koji se</a:t>
            </a:r>
            <a:endParaRPr lang="hr-HR" i="1" dirty="0">
              <a:latin typeface="Calibri" panose="020F0502020204030204" pitchFamily="34" charset="0"/>
            </a:endParaRPr>
          </a:p>
          <a:p>
            <a:pPr algn="just"/>
            <a:r>
              <a:rPr lang="vi-VN" i="1" dirty="0">
                <a:latin typeface="Calibri" panose="020F0502020204030204" pitchFamily="34" charset="0"/>
              </a:rPr>
              <a:t> sastoje od aktivnosti i projekata. </a:t>
            </a:r>
            <a:endParaRPr lang="hr-HR" i="1" dirty="0">
              <a:latin typeface="Calibri" panose="020F0502020204030204" pitchFamily="34" charset="0"/>
            </a:endParaRPr>
          </a:p>
          <a:p>
            <a:pPr algn="just"/>
            <a:r>
              <a:rPr lang="vi-VN" i="1" dirty="0">
                <a:latin typeface="Calibri" panose="020F0502020204030204" pitchFamily="34" charset="0"/>
              </a:rPr>
              <a:t>Rashodi i izdaci za provedbu programa iskazuju se prema proračunskim</a:t>
            </a:r>
            <a:r>
              <a:rPr lang="hr-HR" i="1" dirty="0">
                <a:latin typeface="Calibri" panose="020F0502020204030204" pitchFamily="34" charset="0"/>
              </a:rPr>
              <a:t> </a:t>
            </a:r>
            <a:r>
              <a:rPr lang="vi-VN" i="1" dirty="0">
                <a:latin typeface="Calibri" panose="020F0502020204030204" pitchFamily="34" charset="0"/>
              </a:rPr>
              <a:t>klasifikacijama: </a:t>
            </a:r>
            <a:endParaRPr lang="hr-HR" i="1" dirty="0">
              <a:latin typeface="Calibri" panose="020F0502020204030204" pitchFamily="34" charset="0"/>
            </a:endParaRPr>
          </a:p>
          <a:p>
            <a:pPr algn="just"/>
            <a:r>
              <a:rPr lang="vi-VN" i="1" dirty="0">
                <a:latin typeface="Calibri" panose="020F0502020204030204" pitchFamily="34" charset="0"/>
              </a:rPr>
              <a:t>organizacijska, ekonomska, funkcijska, programska i</a:t>
            </a:r>
            <a:r>
              <a:rPr lang="hr-HR" i="1" dirty="0">
                <a:latin typeface="Calibri" panose="020F0502020204030204" pitchFamily="34" charset="0"/>
              </a:rPr>
              <a:t> </a:t>
            </a:r>
            <a:r>
              <a:rPr lang="vi-VN" i="1" dirty="0">
                <a:latin typeface="Calibri" panose="020F0502020204030204" pitchFamily="34" charset="0"/>
              </a:rPr>
              <a:t>izvori financiranja. </a:t>
            </a:r>
          </a:p>
          <a:p>
            <a:pPr algn="just"/>
            <a:r>
              <a:rPr lang="hr-HR" b="1" i="1" dirty="0">
                <a:latin typeface="Calibri" panose="020F0502020204030204" pitchFamily="34" charset="0"/>
              </a:rPr>
              <a:t>Obrazloženje proračuna Općine Lasinja</a:t>
            </a:r>
          </a:p>
          <a:p>
            <a:pPr algn="just"/>
            <a:r>
              <a:rPr lang="hr-HR" i="1" dirty="0">
                <a:latin typeface="Calibri" panose="020F0502020204030204" pitchFamily="34" charset="0"/>
                <a:cs typeface="Calibri" panose="020F0502020204030204" pitchFamily="34" charset="0"/>
              </a:rPr>
              <a:t>Obrazloženje se s</a:t>
            </a:r>
            <a:r>
              <a:rPr lang="hr-HR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astoji se od obrazloženja općeg dijela proračuna i obrazloženja </a:t>
            </a:r>
          </a:p>
          <a:p>
            <a:pPr algn="just"/>
            <a:r>
              <a:rPr lang="hr-HR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posebnog dijela proračuna</a:t>
            </a:r>
            <a:r>
              <a:rPr lang="hr-HR" i="1" dirty="0">
                <a:latin typeface="Calibri" panose="020F050202020403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21512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podnožj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PRORAČUN U MALOM ZA 2024. GODINU - VODIČ ZA GRAĐANE</a:t>
            </a:r>
            <a:endParaRPr lang="hr-HR" dirty="0"/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A648-3E27-45EE-92DA-656F088F7D5F}" type="slidenum">
              <a:rPr lang="hr-HR" smtClean="0"/>
              <a:pPr/>
              <a:t>5</a:t>
            </a:fld>
            <a:endParaRPr lang="hr-HR"/>
          </a:p>
        </p:txBody>
      </p:sp>
      <p:graphicFrame>
        <p:nvGraphicFramePr>
          <p:cNvPr id="5" name="Tablic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818595"/>
              </p:ext>
            </p:extLst>
          </p:nvPr>
        </p:nvGraphicFramePr>
        <p:xfrm>
          <a:off x="155410" y="800823"/>
          <a:ext cx="8521045" cy="45003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9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73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99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3598">
                  <a:extLst>
                    <a:ext uri="{9D8B030D-6E8A-4147-A177-3AD203B41FA5}">
                      <a16:colId xmlns:a16="http://schemas.microsoft.com/office/drawing/2014/main" val="415403805"/>
                    </a:ext>
                  </a:extLst>
                </a:gridCol>
                <a:gridCol w="11054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0865">
                  <a:extLst>
                    <a:ext uri="{9D8B030D-6E8A-4147-A177-3AD203B41FA5}">
                      <a16:colId xmlns:a16="http://schemas.microsoft.com/office/drawing/2014/main" val="2196556821"/>
                    </a:ext>
                  </a:extLst>
                </a:gridCol>
              </a:tblGrid>
              <a:tr h="1321268">
                <a:tc>
                  <a:txBody>
                    <a:bodyPr/>
                    <a:lstStyle/>
                    <a:p>
                      <a:r>
                        <a:rPr lang="hr-HR" sz="12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R.br.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2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Vrsta prihoda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Planirano u EUR</a:t>
                      </a:r>
                      <a:endParaRPr lang="hr-HR" sz="12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Promjena  </a:t>
                      </a:r>
                    </a:p>
                    <a:p>
                      <a:pPr algn="ctr"/>
                      <a:r>
                        <a:rPr lang="hr-HR" sz="12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iznos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Promjena</a:t>
                      </a:r>
                    </a:p>
                    <a:p>
                      <a:pPr algn="ctr"/>
                      <a:r>
                        <a:rPr lang="hr-HR" sz="12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Novi iznos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6589">
                <a:tc>
                  <a:txBody>
                    <a:bodyPr/>
                    <a:lstStyle/>
                    <a:p>
                      <a:pPr algn="ct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Prihodi od poslovanja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1.897.905,44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347.694,56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18,3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2.245.600,00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761">
                <a:tc>
                  <a:txBody>
                    <a:bodyPr/>
                    <a:lstStyle/>
                    <a:p>
                      <a:pPr algn="ct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Prihodi</a:t>
                      </a:r>
                      <a:r>
                        <a:rPr lang="hr-HR" sz="1200" b="1" i="1" baseline="0" dirty="0">
                          <a:latin typeface="Calibri" panose="020F0502020204030204" pitchFamily="34" charset="0"/>
                        </a:rPr>
                        <a:t> od prodaje nefinancijske imovine</a:t>
                      </a:r>
                      <a:endParaRPr lang="hr-HR" sz="1200" b="1" i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1.400,00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-500,00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-35,7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900,00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589">
                <a:tc>
                  <a:txBody>
                    <a:bodyPr/>
                    <a:lstStyle/>
                    <a:p>
                      <a:pPr algn="ct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Primici od financijske imovine i zaduživanja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13.264,56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-12.764,56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-96,2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500,00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6589">
                <a:tc>
                  <a:txBody>
                    <a:bodyPr/>
                    <a:lstStyle/>
                    <a:p>
                      <a:pPr algn="ct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Raspoloživa sredstva iz prethodnih godina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97.430,00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-97.430,00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-100,00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6589">
                <a:tc gridSpan="2"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UKUPNO PRIHODI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2.010.000,00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237.000,00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2.247.000,00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kstniOkvir 6"/>
          <p:cNvSpPr txBox="1"/>
          <p:nvPr/>
        </p:nvSpPr>
        <p:spPr>
          <a:xfrm>
            <a:off x="361306" y="425676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Odakle dolazi novac u proračun?</a:t>
            </a:r>
          </a:p>
        </p:txBody>
      </p:sp>
    </p:spTree>
    <p:extLst>
      <p:ext uri="{BB962C8B-B14F-4D97-AF65-F5344CB8AC3E}">
        <p14:creationId xmlns:p14="http://schemas.microsoft.com/office/powerpoint/2010/main" val="1877662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podnožj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PRORAČUN U MALOM ZA 2024. GODINU - VODIČ ZA GRAĐANE</a:t>
            </a:r>
            <a:endParaRPr lang="hr-HR" dirty="0"/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A648-3E27-45EE-92DA-656F088F7D5F}" type="slidenum">
              <a:rPr lang="hr-HR" smtClean="0"/>
              <a:pPr/>
              <a:t>6</a:t>
            </a:fld>
            <a:endParaRPr lang="hr-HR"/>
          </a:p>
        </p:txBody>
      </p:sp>
      <p:graphicFrame>
        <p:nvGraphicFramePr>
          <p:cNvPr id="4" name="Grafikon 3"/>
          <p:cNvGraphicFramePr/>
          <p:nvPr>
            <p:extLst>
              <p:ext uri="{D42A27DB-BD31-4B8C-83A1-F6EECF244321}">
                <p14:modId xmlns:p14="http://schemas.microsoft.com/office/powerpoint/2010/main" val="2872461581"/>
              </p:ext>
            </p:extLst>
          </p:nvPr>
        </p:nvGraphicFramePr>
        <p:xfrm>
          <a:off x="1691680" y="836712"/>
          <a:ext cx="5892800" cy="523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kstniOkvir 4"/>
          <p:cNvSpPr txBox="1"/>
          <p:nvPr/>
        </p:nvSpPr>
        <p:spPr>
          <a:xfrm>
            <a:off x="697185" y="462734"/>
            <a:ext cx="38748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Odakle dolazi novac u proračun?</a:t>
            </a:r>
          </a:p>
        </p:txBody>
      </p:sp>
      <p:graphicFrame>
        <p:nvGraphicFramePr>
          <p:cNvPr id="6" name="Grafikon 5"/>
          <p:cNvGraphicFramePr/>
          <p:nvPr>
            <p:extLst>
              <p:ext uri="{D42A27DB-BD31-4B8C-83A1-F6EECF244321}">
                <p14:modId xmlns:p14="http://schemas.microsoft.com/office/powerpoint/2010/main" val="2987691358"/>
              </p:ext>
            </p:extLst>
          </p:nvPr>
        </p:nvGraphicFramePr>
        <p:xfrm>
          <a:off x="697184" y="1124744"/>
          <a:ext cx="8123287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1301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podnožj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PRORAČUN U MALOM ZA 2024. GODINU - VODIČ ZA GRAĐANE</a:t>
            </a:r>
            <a:endParaRPr lang="hr-HR" dirty="0"/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A648-3E27-45EE-92DA-656F088F7D5F}" type="slidenum">
              <a:rPr lang="hr-HR" smtClean="0"/>
              <a:pPr/>
              <a:t>7</a:t>
            </a:fld>
            <a:endParaRPr lang="hr-HR"/>
          </a:p>
        </p:txBody>
      </p:sp>
      <p:sp>
        <p:nvSpPr>
          <p:cNvPr id="4" name="TekstniOkvir 3"/>
          <p:cNvSpPr txBox="1"/>
          <p:nvPr/>
        </p:nvSpPr>
        <p:spPr>
          <a:xfrm>
            <a:off x="749307" y="649638"/>
            <a:ext cx="4824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Kamo odlazi novac iz proračuna?</a:t>
            </a:r>
          </a:p>
        </p:txBody>
      </p:sp>
      <p:sp>
        <p:nvSpPr>
          <p:cNvPr id="5" name="TekstniOkvir 4"/>
          <p:cNvSpPr txBox="1"/>
          <p:nvPr/>
        </p:nvSpPr>
        <p:spPr>
          <a:xfrm>
            <a:off x="755576" y="1484784"/>
            <a:ext cx="7583486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i="1" dirty="0">
                <a:latin typeface="Calibri" panose="020F0502020204030204" pitchFamily="34" charset="0"/>
              </a:rPr>
              <a:t>Rashodi za zaposlene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b="1" i="1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i="1" dirty="0">
                <a:latin typeface="Calibri" panose="020F0502020204030204" pitchFamily="34" charset="0"/>
              </a:rPr>
              <a:t>Materijalni rashodi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b="1" i="1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i="1" dirty="0">
                <a:latin typeface="Calibri" panose="020F0502020204030204" pitchFamily="34" charset="0"/>
              </a:rPr>
              <a:t>Financijski rashodi</a:t>
            </a:r>
          </a:p>
          <a:p>
            <a:endParaRPr lang="hr-HR" b="1" i="1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i="1" dirty="0">
                <a:latin typeface="Calibri" panose="020F0502020204030204" pitchFamily="34" charset="0"/>
              </a:rPr>
              <a:t>Subvencije</a:t>
            </a:r>
          </a:p>
          <a:p>
            <a:endParaRPr lang="hr-HR" b="1" i="1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i="1" dirty="0">
                <a:latin typeface="Calibri" panose="020F0502020204030204" pitchFamily="34" charset="0"/>
              </a:rPr>
              <a:t>Pomoći dane u inozemstvo i unutar općeg proračuna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b="1" i="1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i="1" dirty="0">
                <a:latin typeface="Calibri" panose="020F0502020204030204" pitchFamily="34" charset="0"/>
              </a:rPr>
              <a:t>Naknade građanima i kućanstvima na temelju osiguranja i druge naknade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b="1" i="1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i="1" dirty="0">
                <a:latin typeface="Calibri" panose="020F0502020204030204" pitchFamily="34" charset="0"/>
              </a:rPr>
              <a:t>Rashodi za nabavu </a:t>
            </a:r>
            <a:r>
              <a:rPr lang="hr-HR" b="1" i="1" dirty="0" err="1">
                <a:latin typeface="Calibri" panose="020F0502020204030204" pitchFamily="34" charset="0"/>
              </a:rPr>
              <a:t>neproizvedene</a:t>
            </a:r>
            <a:r>
              <a:rPr lang="hr-HR" b="1" i="1" dirty="0">
                <a:latin typeface="Calibri" panose="020F0502020204030204" pitchFamily="34" charset="0"/>
              </a:rPr>
              <a:t> dugotrajne  imovine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b="1" i="1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i="1" dirty="0">
                <a:latin typeface="Calibri" panose="020F0502020204030204" pitchFamily="34" charset="0"/>
              </a:rPr>
              <a:t>Rashodi za nabavu proizvedene dugotrajne imovine</a:t>
            </a:r>
          </a:p>
          <a:p>
            <a:endParaRPr lang="hr-HR" b="1" i="1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i="1" dirty="0">
                <a:latin typeface="Calibri" panose="020F0502020204030204" pitchFamily="34" charset="0"/>
              </a:rPr>
              <a:t>Rashodi za dodatna ulaganja na nefinancijskoj imovini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b="1" i="1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i="1" dirty="0">
                <a:latin typeface="Calibri" panose="020F0502020204030204" pitchFamily="34" charset="0"/>
              </a:rPr>
              <a:t>Izdaci za otplatu glavnice primljenih kredita i zajmova</a:t>
            </a:r>
          </a:p>
        </p:txBody>
      </p:sp>
    </p:spTree>
    <p:extLst>
      <p:ext uri="{BB962C8B-B14F-4D97-AF65-F5344CB8AC3E}">
        <p14:creationId xmlns:p14="http://schemas.microsoft.com/office/powerpoint/2010/main" val="1417478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podnožj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PRORAČUN U MALOM ZA 2024. GODINU - VODIČ ZA GRAĐANE</a:t>
            </a:r>
            <a:endParaRPr lang="hr-HR" dirty="0"/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A648-3E27-45EE-92DA-656F088F7D5F}" type="slidenum">
              <a:rPr lang="hr-HR" smtClean="0"/>
              <a:pPr/>
              <a:t>8</a:t>
            </a:fld>
            <a:endParaRPr lang="hr-HR"/>
          </a:p>
        </p:txBody>
      </p:sp>
      <p:sp>
        <p:nvSpPr>
          <p:cNvPr id="5" name="TekstniOkvir 4"/>
          <p:cNvSpPr txBox="1"/>
          <p:nvPr/>
        </p:nvSpPr>
        <p:spPr>
          <a:xfrm>
            <a:off x="467544" y="908720"/>
            <a:ext cx="4320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2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Kamo odlazi novac iz proračuna?</a:t>
            </a:r>
          </a:p>
        </p:txBody>
      </p:sp>
      <p:graphicFrame>
        <p:nvGraphicFramePr>
          <p:cNvPr id="6" name="Tablic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168791"/>
              </p:ext>
            </p:extLst>
          </p:nvPr>
        </p:nvGraphicFramePr>
        <p:xfrm>
          <a:off x="467544" y="1772816"/>
          <a:ext cx="8390707" cy="3744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3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1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610965971"/>
                    </a:ext>
                  </a:extLst>
                </a:gridCol>
                <a:gridCol w="1261915">
                  <a:extLst>
                    <a:ext uri="{9D8B030D-6E8A-4147-A177-3AD203B41FA5}">
                      <a16:colId xmlns:a16="http://schemas.microsoft.com/office/drawing/2014/main" val="1204157562"/>
                    </a:ext>
                  </a:extLst>
                </a:gridCol>
              </a:tblGrid>
              <a:tr h="1187254">
                <a:tc>
                  <a:txBody>
                    <a:bodyPr/>
                    <a:lstStyle/>
                    <a:p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Redni</a:t>
                      </a:r>
                      <a:r>
                        <a:rPr lang="hr-HR" sz="1200" b="1" i="1" baseline="0" dirty="0">
                          <a:latin typeface="Calibri" panose="020F0502020204030204" pitchFamily="34" charset="0"/>
                        </a:rPr>
                        <a:t> broj</a:t>
                      </a:r>
                      <a:endParaRPr lang="hr-HR" sz="1200" b="1" i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Vrste rashoda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Planirano u 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Promjena iznos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Promjena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Novi iznos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291">
                <a:tc>
                  <a:txBody>
                    <a:bodyPr/>
                    <a:lstStyle/>
                    <a:p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Rashodi poslovanja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687.030,00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44.082,84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6,4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731.112,84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291">
                <a:tc>
                  <a:txBody>
                    <a:bodyPr/>
                    <a:lstStyle/>
                    <a:p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Rashodi</a:t>
                      </a:r>
                      <a:r>
                        <a:rPr lang="hr-HR" sz="1200" b="1" i="1" baseline="0" dirty="0">
                          <a:latin typeface="Calibri" panose="020F0502020204030204" pitchFamily="34" charset="0"/>
                        </a:rPr>
                        <a:t> za nabavu nefinancijske imovine</a:t>
                      </a:r>
                      <a:endParaRPr lang="hr-HR" sz="1200" b="1" i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1.309.205,44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192.917,16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14,7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1.502.122,60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291">
                <a:tc>
                  <a:txBody>
                    <a:bodyPr/>
                    <a:lstStyle/>
                    <a:p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Izdaci za financijsku imovinu i otplatu zajmova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13.764,56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13.764,56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291">
                <a:tc gridSpan="2"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UKUPNO</a:t>
                      </a:r>
                      <a:r>
                        <a:rPr lang="hr-HR" sz="1200" b="1" i="1" baseline="0" dirty="0">
                          <a:latin typeface="Calibri" panose="020F0502020204030204" pitchFamily="34" charset="0"/>
                        </a:rPr>
                        <a:t> RASHODI</a:t>
                      </a:r>
                      <a:endParaRPr lang="hr-HR" sz="1200" b="1" i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2.010.000,00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237.000,00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 b="1" i="1" dirty="0">
                          <a:latin typeface="Calibri" panose="020F0502020204030204" pitchFamily="34" charset="0"/>
                        </a:rPr>
                        <a:t>2.247.000,00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7327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podnožj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PRORAČUN U MALOM ZA 2024. GODINU - VODIČ ZA GRAĐANE</a:t>
            </a:r>
            <a:endParaRPr lang="hr-HR" dirty="0"/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A648-3E27-45EE-92DA-656F088F7D5F}" type="slidenum">
              <a:rPr lang="hr-HR" smtClean="0"/>
              <a:pPr/>
              <a:t>9</a:t>
            </a:fld>
            <a:endParaRPr lang="hr-HR"/>
          </a:p>
        </p:txBody>
      </p:sp>
      <p:sp>
        <p:nvSpPr>
          <p:cNvPr id="4" name="TekstniOkvir 3"/>
          <p:cNvSpPr txBox="1"/>
          <p:nvPr/>
        </p:nvSpPr>
        <p:spPr>
          <a:xfrm>
            <a:off x="539552" y="399329"/>
            <a:ext cx="4320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2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Kamo odlazi novac iz proračuna?</a:t>
            </a:r>
          </a:p>
        </p:txBody>
      </p:sp>
      <p:graphicFrame>
        <p:nvGraphicFramePr>
          <p:cNvPr id="5" name="Grafikon 4"/>
          <p:cNvGraphicFramePr/>
          <p:nvPr>
            <p:extLst>
              <p:ext uri="{D42A27DB-BD31-4B8C-83A1-F6EECF244321}">
                <p14:modId xmlns:p14="http://schemas.microsoft.com/office/powerpoint/2010/main" val="2770047035"/>
              </p:ext>
            </p:extLst>
          </p:nvPr>
        </p:nvGraphicFramePr>
        <p:xfrm>
          <a:off x="534030" y="1268760"/>
          <a:ext cx="8142425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87897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25</TotalTime>
  <Words>1018</Words>
  <Application>Microsoft Office PowerPoint</Application>
  <PresentationFormat>Prikaz na zaslonu (4:3)</PresentationFormat>
  <Paragraphs>237</Paragraphs>
  <Slides>12</Slides>
  <Notes>2</Notes>
  <HiddenSlides>0</HiddenSlides>
  <MMClips>0</MMClips>
  <ScaleCrop>false</ScaleCrop>
  <HeadingPairs>
    <vt:vector size="6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20" baseType="lpstr">
      <vt:lpstr>Arial</vt:lpstr>
      <vt:lpstr>Calibri</vt:lpstr>
      <vt:lpstr>Times New Roman</vt:lpstr>
      <vt:lpstr>Tw Cen MT</vt:lpstr>
      <vt:lpstr>Tw Cen MT Condensed</vt:lpstr>
      <vt:lpstr>Wingdings</vt:lpstr>
      <vt:lpstr>Wingdings 3</vt:lpstr>
      <vt:lpstr>Integral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Katarina</dc:creator>
  <cp:lastModifiedBy>Općina Lasinja</cp:lastModifiedBy>
  <cp:revision>110</cp:revision>
  <dcterms:created xsi:type="dcterms:W3CDTF">2017-10-09T09:41:37Z</dcterms:created>
  <dcterms:modified xsi:type="dcterms:W3CDTF">2024-06-12T06:36:17Z</dcterms:modified>
</cp:coreProperties>
</file>