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8"/>
  </p:notesMasterIdLst>
  <p:sldIdLst>
    <p:sldId id="256" r:id="rId2"/>
    <p:sldId id="257" r:id="rId3"/>
    <p:sldId id="270" r:id="rId4"/>
    <p:sldId id="258" r:id="rId5"/>
    <p:sldId id="259" r:id="rId6"/>
    <p:sldId id="260" r:id="rId7"/>
    <p:sldId id="261" r:id="rId8"/>
    <p:sldId id="262" r:id="rId9"/>
    <p:sldId id="265" r:id="rId10"/>
    <p:sldId id="264" r:id="rId11"/>
    <p:sldId id="266" r:id="rId12"/>
    <p:sldId id="267" r:id="rId13"/>
    <p:sldId id="268" r:id="rId14"/>
    <p:sldId id="274" r:id="rId15"/>
    <p:sldId id="269" r:id="rId16"/>
    <p:sldId id="275" r:id="rId17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</a:t>
            </a:r>
            <a:r>
              <a:rPr lang="hr-HR"/>
              <a:t>rihodi</a:t>
            </a:r>
            <a:r>
              <a:rPr lang="hr-HR" baseline="0"/>
              <a:t> poslovanja</a:t>
            </a:r>
            <a:endParaRPr lang="en-US"/>
          </a:p>
        </c:rich>
      </c:tx>
      <c:layout>
        <c:manualLayout>
          <c:xMode val="edge"/>
          <c:yMode val="edge"/>
          <c:x val="0.34405715449361934"/>
          <c:y val="8.2524271844660241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9.6575376500267596E-2"/>
          <c:w val="0.63532717893022006"/>
          <c:h val="0.89857025456769379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51851191284279119"/>
          <c:y val="0.20790860790459445"/>
          <c:w val="0.46855705267445025"/>
          <c:h val="0.659364727467319"/>
        </c:manualLayout>
      </c:layout>
      <c:overlay val="0"/>
      <c:txPr>
        <a:bodyPr/>
        <a:lstStyle/>
        <a:p>
          <a:pPr>
            <a:defRPr sz="1200" b="1" i="0" u="none" baseline="0">
              <a:latin typeface="Calibri" panose="020F0502020204030204" pitchFamily="34" charset="0"/>
            </a:defRPr>
          </a:pPr>
          <a:endParaRPr lang="sr-Latn-RS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view3D>
      <c:rotX val="50"/>
      <c:rotY val="7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7511221494600297E-2"/>
          <c:y val="0.13734961652095154"/>
          <c:w val="0.61856308894971268"/>
          <c:h val="0.84968068064121915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Prihodi poslovanja</c:v>
                </c:pt>
              </c:strCache>
            </c:strRef>
          </c:tx>
          <c:explosion val="38"/>
          <c:dPt>
            <c:idx val="0"/>
            <c:bubble3D val="0"/>
            <c:explosion val="28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2"/>
            <c:bubble3D val="0"/>
            <c:explosion val="23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3"/>
            <c:bubble3D val="0"/>
            <c:explosion val="33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4"/>
            <c:bubble3D val="0"/>
            <c:explosion val="5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List1!$A$2:$A$6</c:f>
              <c:strCache>
                <c:ptCount val="5"/>
                <c:pt idx="0">
                  <c:v>Prihodi od poreza - 3.282.000,00 kn</c:v>
                </c:pt>
                <c:pt idx="1">
                  <c:v>Pomoći iz inozemstva i od subjekata unutar općeg proračuna -4.685.000,00 kn</c:v>
                </c:pt>
                <c:pt idx="2">
                  <c:v>Prihodi od imovine - 737.000,00 kn</c:v>
                </c:pt>
                <c:pt idx="3">
                  <c:v>Prihodi od upravnih i administrativnih pristojbi, pristojbi po posebnim propisima - 653.000,00 kn</c:v>
                </c:pt>
                <c:pt idx="4">
                  <c:v>Kazne, upravne mjere i ostali prihodi - 3.000,00 kn</c:v>
                </c:pt>
              </c:strCache>
            </c:strRef>
          </c:cat>
          <c:val>
            <c:numRef>
              <c:f>List1!$B$2:$B$6</c:f>
              <c:numCache>
                <c:formatCode>###,000</c:formatCode>
                <c:ptCount val="5"/>
                <c:pt idx="0">
                  <c:v>3282000</c:v>
                </c:pt>
                <c:pt idx="1">
                  <c:v>4685000</c:v>
                </c:pt>
                <c:pt idx="2">
                  <c:v>737000</c:v>
                </c:pt>
                <c:pt idx="3">
                  <c:v>653000</c:v>
                </c:pt>
                <c:pt idx="4">
                  <c:v>3000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452868828066719"/>
          <c:y val="0.14773403313610317"/>
          <c:w val="0.38444823095052932"/>
          <c:h val="0.8234533080553773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view3D>
      <c:rotX val="5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9705017760789342E-4"/>
          <c:y val="0.12108673434860058"/>
          <c:w val="0.62811625109361324"/>
          <c:h val="0.86004603270745017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Rashodi poslovanja</c:v>
                </c:pt>
              </c:strCache>
            </c:strRef>
          </c:tx>
          <c:explosion val="55"/>
          <c:dPt>
            <c:idx val="0"/>
            <c:bubble3D val="0"/>
            <c:explosion val="11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explosion val="41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2"/>
            <c:bubble3D val="0"/>
            <c:explosion val="44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3"/>
            <c:bubble3D val="0"/>
            <c:explosion val="42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4"/>
            <c:bubble3D val="0"/>
            <c:explosion val="36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5"/>
            <c:bubble3D val="0"/>
            <c:explosion val="29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List1!$A$2:$A$7</c:f>
              <c:strCache>
                <c:ptCount val="6"/>
                <c:pt idx="0">
                  <c:v>Rashodi za zaposlene - 760.950,00 kn</c:v>
                </c:pt>
                <c:pt idx="1">
                  <c:v>Materijalni rashodi - 2.103.537,46 kn</c:v>
                </c:pt>
                <c:pt idx="2">
                  <c:v>Financijski rashodi - 69.500,00 kn</c:v>
                </c:pt>
                <c:pt idx="3">
                  <c:v>Subvencije - 205.890,00 kn</c:v>
                </c:pt>
                <c:pt idx="4">
                  <c:v>Naknade građanima i kućanstvima na temelju osiguranja i druge naknade - 608.110,00 kn</c:v>
                </c:pt>
                <c:pt idx="5">
                  <c:v>Ostali rashodi - 509.590,00 kn</c:v>
                </c:pt>
              </c:strCache>
            </c:strRef>
          </c:cat>
          <c:val>
            <c:numRef>
              <c:f>List1!$B$2:$B$7</c:f>
              <c:numCache>
                <c:formatCode>###,000</c:formatCode>
                <c:ptCount val="6"/>
                <c:pt idx="0">
                  <c:v>760950</c:v>
                </c:pt>
                <c:pt idx="1">
                  <c:v>2103537.46</c:v>
                </c:pt>
                <c:pt idx="2">
                  <c:v>69500</c:v>
                </c:pt>
                <c:pt idx="3">
                  <c:v>205890</c:v>
                </c:pt>
                <c:pt idx="4">
                  <c:v>608110</c:v>
                </c:pt>
                <c:pt idx="5">
                  <c:v>509590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</c:legendEntry>
      <c:layout>
        <c:manualLayout>
          <c:xMode val="edge"/>
          <c:yMode val="edge"/>
          <c:x val="0.61084929502327567"/>
          <c:y val="0.20592689112354229"/>
          <c:w val="0.38756179243347338"/>
          <c:h val="0.7769515142408494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D2D6BA-754C-42C9-B17E-A3B6BD53B9D3}" type="datetimeFigureOut">
              <a:rPr lang="hr-HR" smtClean="0"/>
              <a:pPr/>
              <a:t>22.10.2019.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AB206-63DA-4495-BC4C-7323B0665611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15431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AB206-63DA-4495-BC4C-7323B0665611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59455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AB206-63DA-4495-BC4C-7323B0665611}" type="slidenum">
              <a:rPr lang="hr-HR" smtClean="0"/>
              <a:pPr/>
              <a:t>15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00702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Uredite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DDB1957-5BC0-46DA-895A-6144A7088BD2}" type="datetime1">
              <a:rPr lang="hr-HR" smtClean="0"/>
              <a:pPr/>
              <a:t>22.10.2019.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PRORAČUN U MALOM ZA 2018. GODINU - VODIČ ZA GRAĐANE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315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A60EB-2265-4140-85C7-5B43F3AB5210}" type="datetime1">
              <a:rPr lang="hr-HR" smtClean="0"/>
              <a:pPr/>
              <a:t>22.10.2019.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PRORAČUN U MALOM ZA 2018. GODINU - VODIČ ZA GRAĐANE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71494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81EAC-216E-486C-99D1-0D293E7D793A}" type="datetime1">
              <a:rPr lang="hr-HR" smtClean="0"/>
              <a:pPr/>
              <a:t>22.10.2019.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PRORAČUN U MALOM ZA 2018. GODINU - VODIČ ZA GRAĐANE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561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A2DCE-3105-4831-8CA2-B217AE8ED5B0}" type="datetime1">
              <a:rPr lang="hr-HR" smtClean="0"/>
              <a:pPr/>
              <a:t>22.10.2019.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PRORAČUN U MALOM ZA 2018. GODINU - VODIČ ZA GRAĐANE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40027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911C-9578-477B-AB82-3B247E7063FB}" type="datetime1">
              <a:rPr lang="hr-HR" smtClean="0"/>
              <a:pPr/>
              <a:t>22.10.2019.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PRORAČUN U MALOM ZA 2018. GODINU - VODIČ ZA GRAĐANE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4918391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7406-1BA5-4B5B-A707-2EA5FFD1B05C}" type="datetime1">
              <a:rPr lang="hr-HR" smtClean="0"/>
              <a:pPr/>
              <a:t>22.10.2019.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PRORAČUN U MALOM ZA 2018. GODINU - VODIČ ZA GRAĐANE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46896518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hr-HR" smtClean="0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2F95-F225-4AEE-91BC-8653F6D6EBF7}" type="datetime1">
              <a:rPr lang="hr-HR" smtClean="0"/>
              <a:pPr/>
              <a:t>22.10.2019.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PRORAČUN U MALOM ZA 2018. GODINU - VODIČ ZA GRAĐANE</a:t>
            </a:r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0154922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C448-231A-4B1D-B058-661E99978272}" type="datetime1">
              <a:rPr lang="hr-HR" smtClean="0"/>
              <a:pPr/>
              <a:t>22.10.2019.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PRORAČUN U MALOM ZA 2018. GODINU - VODIČ ZA GRAĐANE</a:t>
            </a:r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84400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DE984-8C82-4D89-A362-6EFE55FF3A3F}" type="datetime1">
              <a:rPr lang="hr-HR" smtClean="0"/>
              <a:pPr/>
              <a:t>22.10.2019.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PRORAČUN U MALOM ZA 2018. GODINU - VODIČ ZA GRAĐANE</a:t>
            </a:r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0821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A7694-48B4-4D7B-87B6-B8CB994A7F03}" type="datetime1">
              <a:rPr lang="hr-HR" smtClean="0"/>
              <a:pPr/>
              <a:t>22.10.2019.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PRORAČUN U MALOM ZA 2018. GODINU - VODIČ ZA GRAĐANE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382610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59AA9-B253-4F21-B973-26CF02DA38D8}" type="datetime1">
              <a:rPr lang="hr-HR" smtClean="0"/>
              <a:pPr/>
              <a:t>22.10.2019.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PRORAČUN U MALOM ZA 2018. GODINU - VODIČ ZA GRAĐANE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606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3B2911C-9578-477B-AB82-3B247E7063FB}" type="datetime1">
              <a:rPr lang="hr-HR" smtClean="0"/>
              <a:pPr/>
              <a:t>22.10.2019.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pl-PL" smtClean="0"/>
              <a:t>PRORAČUN U MALOM ZA 2018. GODINU - VODIČ ZA GRAĐANE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4719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sinja.hr/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427" y="1628800"/>
            <a:ext cx="6723965" cy="3384376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>
                <a:lumMod val="85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kstniOkvir 8"/>
          <p:cNvSpPr txBox="1"/>
          <p:nvPr/>
        </p:nvSpPr>
        <p:spPr>
          <a:xfrm>
            <a:off x="777969" y="733817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Proračun u </a:t>
            </a:r>
            <a:r>
              <a:rPr lang="hr-HR" sz="2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malom</a:t>
            </a:r>
            <a:r>
              <a:rPr lang="hr-HR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Općine Lasinja za 2020. godinu</a:t>
            </a:r>
            <a:endParaRPr lang="hr-HR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3131839" y="5359568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Vodič za građane</a:t>
            </a:r>
            <a:endParaRPr lang="hr-HR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3"/>
          <a:srcRect r="5905"/>
          <a:stretch/>
        </p:blipFill>
        <p:spPr>
          <a:xfrm>
            <a:off x="1376427" y="1628800"/>
            <a:ext cx="936105" cy="106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09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PRORAČUN U MALOM ZA </a:t>
            </a:r>
            <a:r>
              <a:rPr lang="pl-PL" dirty="0" smtClean="0"/>
              <a:t>2020. </a:t>
            </a:r>
            <a:r>
              <a:rPr lang="pl-PL" dirty="0" smtClean="0"/>
              <a:t>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10</a:t>
            </a:fld>
            <a:endParaRPr lang="hr-HR"/>
          </a:p>
        </p:txBody>
      </p:sp>
      <p:graphicFrame>
        <p:nvGraphicFramePr>
          <p:cNvPr id="4" name="Grafikon 3"/>
          <p:cNvGraphicFramePr/>
          <p:nvPr>
            <p:extLst>
              <p:ext uri="{D42A27DB-BD31-4B8C-83A1-F6EECF244321}">
                <p14:modId xmlns:p14="http://schemas.microsoft.com/office/powerpoint/2010/main" val="2872461581"/>
              </p:ext>
            </p:extLst>
          </p:nvPr>
        </p:nvGraphicFramePr>
        <p:xfrm>
          <a:off x="1691680" y="836712"/>
          <a:ext cx="5892800" cy="523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kstniOkvir 4"/>
          <p:cNvSpPr txBox="1"/>
          <p:nvPr/>
        </p:nvSpPr>
        <p:spPr>
          <a:xfrm>
            <a:off x="697185" y="462734"/>
            <a:ext cx="3874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Odakle dolazi novac u proračun?</a:t>
            </a:r>
            <a:endParaRPr lang="hr-H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Grafikon 5"/>
          <p:cNvGraphicFramePr/>
          <p:nvPr>
            <p:extLst>
              <p:ext uri="{D42A27DB-BD31-4B8C-83A1-F6EECF244321}">
                <p14:modId xmlns:p14="http://schemas.microsoft.com/office/powerpoint/2010/main" val="4249953168"/>
              </p:ext>
            </p:extLst>
          </p:nvPr>
        </p:nvGraphicFramePr>
        <p:xfrm>
          <a:off x="697184" y="1124744"/>
          <a:ext cx="8123287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130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PRORAČUN U MALOM ZA </a:t>
            </a:r>
            <a:r>
              <a:rPr lang="pl-PL" dirty="0" smtClean="0"/>
              <a:t>2020. </a:t>
            </a:r>
            <a:r>
              <a:rPr lang="pl-PL" dirty="0" smtClean="0"/>
              <a:t>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11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749307" y="649638"/>
            <a:ext cx="4824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Kamo odlazi novac iz proračuna?</a:t>
            </a:r>
            <a:endParaRPr lang="hr-HR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kstniOkvir 4"/>
          <p:cNvSpPr txBox="1"/>
          <p:nvPr/>
        </p:nvSpPr>
        <p:spPr>
          <a:xfrm>
            <a:off x="755576" y="1484784"/>
            <a:ext cx="7583486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 smtClean="0">
                <a:latin typeface="Calibri" panose="020F0502020204030204" pitchFamily="34" charset="0"/>
              </a:rPr>
              <a:t>Rashodi za zaposlene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 smtClean="0">
                <a:latin typeface="Calibri" panose="020F0502020204030204" pitchFamily="34" charset="0"/>
              </a:rPr>
              <a:t>Materijalni rashodi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 smtClean="0">
                <a:latin typeface="Calibri" panose="020F0502020204030204" pitchFamily="34" charset="0"/>
              </a:rPr>
              <a:t>Financijski rashodi</a:t>
            </a:r>
          </a:p>
          <a:p>
            <a:endParaRPr lang="hr-HR" b="1" i="1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 smtClean="0">
                <a:latin typeface="Calibri" panose="020F0502020204030204" pitchFamily="34" charset="0"/>
              </a:rPr>
              <a:t>Subvencije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 smtClean="0">
                <a:latin typeface="Calibri" panose="020F0502020204030204" pitchFamily="34" charset="0"/>
              </a:rPr>
              <a:t>Naknade građanima i kućanstvima na temelju osiguranja i druge naknade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 smtClean="0">
                <a:latin typeface="Calibri" panose="020F0502020204030204" pitchFamily="34" charset="0"/>
              </a:rPr>
              <a:t>Rashodi za nabavu nefinancijske imovine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 smtClean="0">
                <a:latin typeface="Calibri" panose="020F0502020204030204" pitchFamily="34" charset="0"/>
              </a:rPr>
              <a:t>Izdaci za otplatu glavnice primljenih kredita i zajmova</a:t>
            </a:r>
            <a:endParaRPr lang="hr-HR" b="1" i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47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PRORAČUN U MALOM ZA </a:t>
            </a:r>
            <a:r>
              <a:rPr lang="pl-PL" dirty="0" smtClean="0"/>
              <a:t>2020. </a:t>
            </a:r>
            <a:r>
              <a:rPr lang="pl-PL" dirty="0" smtClean="0"/>
              <a:t>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12</a:t>
            </a:fld>
            <a:endParaRPr lang="hr-HR"/>
          </a:p>
        </p:txBody>
      </p:sp>
      <p:sp>
        <p:nvSpPr>
          <p:cNvPr id="5" name="TekstniOkvir 4"/>
          <p:cNvSpPr txBox="1"/>
          <p:nvPr/>
        </p:nvSpPr>
        <p:spPr>
          <a:xfrm>
            <a:off x="467544" y="908720"/>
            <a:ext cx="432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r-HR" sz="2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Kamo odlazi novac iz proračuna?</a:t>
            </a:r>
          </a:p>
        </p:txBody>
      </p:sp>
      <p:graphicFrame>
        <p:nvGraphicFramePr>
          <p:cNvPr id="6" name="Tablic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2490299"/>
              </p:ext>
            </p:extLst>
          </p:nvPr>
        </p:nvGraphicFramePr>
        <p:xfrm>
          <a:off x="467544" y="1772816"/>
          <a:ext cx="7992888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3259"/>
                <a:gridCol w="4493578"/>
                <a:gridCol w="1759947"/>
                <a:gridCol w="936104"/>
              </a:tblGrid>
              <a:tr h="621601">
                <a:tc>
                  <a:txBody>
                    <a:bodyPr/>
                    <a:lstStyle/>
                    <a:p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Redni</a:t>
                      </a:r>
                      <a:r>
                        <a:rPr lang="hr-HR" b="1" i="1" baseline="0" dirty="0" smtClean="0">
                          <a:latin typeface="Calibri" panose="020F0502020204030204" pitchFamily="34" charset="0"/>
                        </a:rPr>
                        <a:t> broj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Vrste rashoda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Iznos u kn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%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</a:tr>
              <a:tr h="360134">
                <a:tc>
                  <a:txBody>
                    <a:bodyPr/>
                    <a:lstStyle/>
                    <a:p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1.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Rashodi poslovanja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4.257.577,46</a:t>
                      </a:r>
                      <a:endParaRPr lang="hr-HR" b="1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44,35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60134">
                <a:tc>
                  <a:txBody>
                    <a:bodyPr/>
                    <a:lstStyle/>
                    <a:p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2.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Rashodi</a:t>
                      </a:r>
                      <a:r>
                        <a:rPr lang="hr-HR" b="1" i="1" baseline="0" dirty="0" smtClean="0">
                          <a:latin typeface="Calibri" panose="020F0502020204030204" pitchFamily="34" charset="0"/>
                        </a:rPr>
                        <a:t> za nabavu nefinancijske imovine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4.739.422,54</a:t>
                      </a:r>
                      <a:endParaRPr lang="hr-HR" b="1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49,37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60134">
                <a:tc>
                  <a:txBody>
                    <a:bodyPr/>
                    <a:lstStyle/>
                    <a:p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3.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Izdaci za financijsku imovinu i otplatu zajmova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603.000,00</a:t>
                      </a:r>
                      <a:endParaRPr lang="hr-HR" b="1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6,28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60134">
                <a:tc gridSpan="2">
                  <a:txBody>
                    <a:bodyPr/>
                    <a:lstStyle/>
                    <a:p>
                      <a:pPr algn="r"/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UKUPNO</a:t>
                      </a:r>
                      <a:r>
                        <a:rPr lang="hr-HR" b="1" i="1" baseline="0" dirty="0" smtClean="0">
                          <a:latin typeface="Calibri" panose="020F0502020204030204" pitchFamily="34" charset="0"/>
                        </a:rPr>
                        <a:t> RASHODI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9.600.000,00</a:t>
                      </a:r>
                      <a:endParaRPr lang="hr-HR" b="1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100,00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732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PRORAČUN U MALOM ZA </a:t>
            </a:r>
            <a:r>
              <a:rPr lang="pl-PL" dirty="0" smtClean="0"/>
              <a:t>2020. </a:t>
            </a:r>
            <a:r>
              <a:rPr lang="pl-PL" dirty="0" smtClean="0"/>
              <a:t>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13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539552" y="399329"/>
            <a:ext cx="432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r-HR" sz="2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Kamo odlazi novac iz proračuna?</a:t>
            </a:r>
          </a:p>
        </p:txBody>
      </p:sp>
      <p:graphicFrame>
        <p:nvGraphicFramePr>
          <p:cNvPr id="5" name="Grafikon 4"/>
          <p:cNvGraphicFramePr/>
          <p:nvPr>
            <p:extLst>
              <p:ext uri="{D42A27DB-BD31-4B8C-83A1-F6EECF244321}">
                <p14:modId xmlns:p14="http://schemas.microsoft.com/office/powerpoint/2010/main" val="1646712586"/>
              </p:ext>
            </p:extLst>
          </p:nvPr>
        </p:nvGraphicFramePr>
        <p:xfrm>
          <a:off x="534030" y="1268760"/>
          <a:ext cx="8142425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7878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PRORAČUN U MALOM ZA </a:t>
            </a:r>
            <a:r>
              <a:rPr lang="pl-PL" dirty="0" smtClean="0"/>
              <a:t>2020. </a:t>
            </a:r>
            <a:r>
              <a:rPr lang="pl-PL" dirty="0" smtClean="0"/>
              <a:t>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14</a:t>
            </a:fld>
            <a:endParaRPr lang="hr-HR" dirty="0"/>
          </a:p>
        </p:txBody>
      </p:sp>
      <p:sp>
        <p:nvSpPr>
          <p:cNvPr id="4" name="TekstniOkvir 3"/>
          <p:cNvSpPr txBox="1"/>
          <p:nvPr/>
        </p:nvSpPr>
        <p:spPr>
          <a:xfrm>
            <a:off x="517484" y="1700808"/>
            <a:ext cx="83186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 smtClean="0">
                <a:latin typeface="Calibri" panose="020F0502020204030204" pitchFamily="34" charset="0"/>
              </a:rPr>
              <a:t>Modernizacija nerazvrstanih cesta – 850.000,00 kn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 smtClean="0">
                <a:latin typeface="Calibri" panose="020F0502020204030204" pitchFamily="34" charset="0"/>
              </a:rPr>
              <a:t>Nabava komunalnog traktora i </a:t>
            </a:r>
            <a:r>
              <a:rPr lang="hr-HR" b="1" i="1" dirty="0" err="1" smtClean="0">
                <a:latin typeface="Calibri" panose="020F0502020204030204" pitchFamily="34" charset="0"/>
              </a:rPr>
              <a:t>malčera</a:t>
            </a:r>
            <a:r>
              <a:rPr lang="hr-HR" b="1" i="1" dirty="0" smtClean="0">
                <a:latin typeface="Calibri" panose="020F0502020204030204" pitchFamily="34" charset="0"/>
              </a:rPr>
              <a:t>– 300.000,00 kn</a:t>
            </a:r>
          </a:p>
          <a:p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 smtClean="0">
                <a:latin typeface="Calibri" panose="020F0502020204030204" pitchFamily="34" charset="0"/>
              </a:rPr>
              <a:t>Rekonstrukcija i sanacija društvenog doma Desni Štefanki – 300.000,00 kn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 smtClean="0">
                <a:latin typeface="Calibri" panose="020F0502020204030204" pitchFamily="34" charset="0"/>
              </a:rPr>
              <a:t>Izrada III. Izmjena i dopuna prostornog plana Općine Lasinja – 200.000,00 kuna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O</a:t>
            </a:r>
            <a:r>
              <a:rPr lang="hr-HR" b="1" i="1" dirty="0" smtClean="0">
                <a:latin typeface="Calibri" panose="020F0502020204030204" pitchFamily="34" charset="0"/>
              </a:rPr>
              <a:t>premanje reciklažnog dvorišta s kontejnerima – </a:t>
            </a:r>
            <a:r>
              <a:rPr lang="hr-HR" b="1" i="1" dirty="0">
                <a:latin typeface="Calibri" panose="020F0502020204030204" pitchFamily="34" charset="0"/>
              </a:rPr>
              <a:t>1</a:t>
            </a:r>
            <a:r>
              <a:rPr lang="hr-HR" b="1" i="1" dirty="0" smtClean="0">
                <a:latin typeface="Calibri" panose="020F0502020204030204" pitchFamily="34" charset="0"/>
              </a:rPr>
              <a:t>00.000,00 kuna</a:t>
            </a:r>
          </a:p>
          <a:p>
            <a:endParaRPr lang="hr-HR" b="1" i="1" dirty="0">
              <a:latin typeface="Calibri" panose="020F0502020204030204" pitchFamily="34" charset="0"/>
            </a:endParaRPr>
          </a:p>
        </p:txBody>
      </p:sp>
      <p:sp>
        <p:nvSpPr>
          <p:cNvPr id="5" name="TekstniOkvir 4"/>
          <p:cNvSpPr txBox="1"/>
          <p:nvPr/>
        </p:nvSpPr>
        <p:spPr>
          <a:xfrm>
            <a:off x="323528" y="777799"/>
            <a:ext cx="7625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Projekti za prijavu na javne pozive Ministarstva RH</a:t>
            </a:r>
            <a:endParaRPr lang="hr-HR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03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istrator\Desktop\IMG_84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836712"/>
            <a:ext cx="6192688" cy="348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PRORAČUN U MALOM ZA </a:t>
            </a:r>
            <a:r>
              <a:rPr lang="pl-PL" dirty="0" smtClean="0"/>
              <a:t>2020. </a:t>
            </a:r>
            <a:r>
              <a:rPr lang="pl-PL" dirty="0" smtClean="0"/>
              <a:t>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15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2339752" y="836712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Općina</a:t>
            </a:r>
            <a:r>
              <a:rPr lang="hr-HR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Lasinja</a:t>
            </a:r>
            <a:endParaRPr lang="hr-HR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kstniOkvir 4"/>
          <p:cNvSpPr txBox="1"/>
          <p:nvPr/>
        </p:nvSpPr>
        <p:spPr>
          <a:xfrm>
            <a:off x="683568" y="4797152"/>
            <a:ext cx="77048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INFO :</a:t>
            </a:r>
          </a:p>
          <a:p>
            <a:r>
              <a:rPr lang="hr-HR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Adresa</a:t>
            </a:r>
            <a:r>
              <a:rPr lang="hr-HR" sz="1600" b="1" i="1" dirty="0" smtClean="0">
                <a:latin typeface="Calibri" panose="020F0502020204030204" pitchFamily="34" charset="0"/>
              </a:rPr>
              <a:t>: Lasinjska cesta 19, 47206 Lasinja</a:t>
            </a:r>
          </a:p>
          <a:p>
            <a:r>
              <a:rPr lang="hr-HR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Telefon: </a:t>
            </a:r>
            <a:r>
              <a:rPr lang="hr-HR" sz="1600" b="1" i="1" dirty="0" smtClean="0">
                <a:latin typeface="Calibri" panose="020F0502020204030204" pitchFamily="34" charset="0"/>
              </a:rPr>
              <a:t>047/884-010; 047/884-293</a:t>
            </a:r>
            <a:endParaRPr lang="hr-HR" sz="1600" b="1" i="1" dirty="0" smtClean="0">
              <a:latin typeface="Calibri" panose="020F0502020204030204" pitchFamily="34" charset="0"/>
            </a:endParaRPr>
          </a:p>
          <a:p>
            <a:r>
              <a:rPr lang="hr-HR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Faks</a:t>
            </a:r>
            <a:r>
              <a:rPr lang="hr-HR" sz="1600" dirty="0" smtClean="0">
                <a:latin typeface="Calibri" panose="020F0502020204030204" pitchFamily="34" charset="0"/>
              </a:rPr>
              <a:t>: </a:t>
            </a:r>
            <a:r>
              <a:rPr lang="hr-HR" sz="1600" b="1" i="1" dirty="0" smtClean="0">
                <a:latin typeface="Calibri" panose="020F0502020204030204" pitchFamily="34" charset="0"/>
              </a:rPr>
              <a:t>047/400-686</a:t>
            </a:r>
          </a:p>
          <a:p>
            <a:r>
              <a:rPr lang="hr-HR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E-mail</a:t>
            </a:r>
            <a:r>
              <a:rPr lang="hr-HR" sz="1600" dirty="0" smtClean="0">
                <a:latin typeface="Calibri" panose="020F0502020204030204" pitchFamily="34" charset="0"/>
              </a:rPr>
              <a:t>: </a:t>
            </a:r>
            <a:r>
              <a:rPr lang="hr-HR" sz="1600" b="1" i="1" dirty="0" smtClean="0">
                <a:latin typeface="Calibri" panose="020F0502020204030204" pitchFamily="34" charset="0"/>
              </a:rPr>
              <a:t>pisarnica@</a:t>
            </a:r>
            <a:r>
              <a:rPr lang="hr-HR" sz="1600" b="1" i="1" dirty="0" err="1" smtClean="0">
                <a:latin typeface="Calibri" panose="020F0502020204030204" pitchFamily="34" charset="0"/>
              </a:rPr>
              <a:t>lasinja.hr</a:t>
            </a:r>
            <a:endParaRPr lang="hr-HR" sz="1600" b="1" i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81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PRORAČUN U MALOM </a:t>
            </a:r>
            <a:r>
              <a:rPr lang="pl-PL" smtClean="0"/>
              <a:t>ZA </a:t>
            </a:r>
            <a:r>
              <a:rPr lang="pl-PL" smtClean="0"/>
              <a:t>2020. </a:t>
            </a:r>
            <a:r>
              <a:rPr lang="pl-PL" dirty="0" smtClean="0"/>
              <a:t>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16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2627784" y="2437066"/>
            <a:ext cx="37464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Zahvaljujemo na pažnji!</a:t>
            </a:r>
            <a:endParaRPr lang="hr-H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Fotografija Marije Per&amp;ccaron;i&amp;cacute;a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92696"/>
            <a:ext cx="756084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niOkvir 4"/>
          <p:cNvSpPr txBox="1"/>
          <p:nvPr/>
        </p:nvSpPr>
        <p:spPr>
          <a:xfrm rot="19860876">
            <a:off x="1532500" y="3223886"/>
            <a:ext cx="52802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Zahvaljujemo na pažnji!</a:t>
            </a:r>
            <a:endParaRPr lang="hr-HR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169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PRORAČUN U MALOM ZA 2020. GODINU - VODIČ ZA GRAĐANE</a:t>
            </a:r>
            <a:endParaRPr lang="hr-HR" dirty="0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2</a:t>
            </a:fld>
            <a:endParaRPr lang="hr-HR" dirty="0"/>
          </a:p>
        </p:txBody>
      </p:sp>
      <p:sp>
        <p:nvSpPr>
          <p:cNvPr id="8" name="TekstniOkvir 7"/>
          <p:cNvSpPr txBox="1"/>
          <p:nvPr/>
        </p:nvSpPr>
        <p:spPr>
          <a:xfrm>
            <a:off x="467544" y="260648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Uvodna riječ načelnika Općine Lasinja</a:t>
            </a:r>
            <a:endParaRPr lang="hr-H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kstniOkvir 3"/>
          <p:cNvSpPr txBox="1"/>
          <p:nvPr/>
        </p:nvSpPr>
        <p:spPr>
          <a:xfrm>
            <a:off x="533657" y="843019"/>
            <a:ext cx="832459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/>
              <a:t>                    </a:t>
            </a:r>
            <a:r>
              <a:rPr lang="hr-HR" b="1" i="1" dirty="0" smtClean="0">
                <a:latin typeface="Calibri" panose="020F0502020204030204" pitchFamily="34" charset="0"/>
              </a:rPr>
              <a:t>Poštovani mještani i mještanke Općine Lasinja, čast mi je ponuditi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 </a:t>
            </a:r>
            <a:r>
              <a:rPr lang="hr-HR" b="1" i="1" dirty="0" smtClean="0">
                <a:latin typeface="Calibri" panose="020F0502020204030204" pitchFamily="34" charset="0"/>
              </a:rPr>
              <a:t>                          Vam prikaz Proračuna Općine Lasinja kako bismo Vam približili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 </a:t>
            </a:r>
            <a:r>
              <a:rPr lang="hr-HR" b="1" i="1" dirty="0" smtClean="0">
                <a:latin typeface="Calibri" panose="020F0502020204030204" pitchFamily="34" charset="0"/>
              </a:rPr>
              <a:t>                          općinske financije i što bolje vas upoznali s najvažnijim dokumentom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 </a:t>
            </a:r>
            <a:r>
              <a:rPr lang="hr-HR" b="1" i="1" dirty="0" smtClean="0">
                <a:latin typeface="Calibri" panose="020F0502020204030204" pitchFamily="34" charset="0"/>
              </a:rPr>
              <a:t>                          potrebnim za funkcioniranje naše Općine. U tu svrhu pripremili smo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 </a:t>
            </a:r>
            <a:r>
              <a:rPr lang="hr-HR" b="1" i="1" dirty="0" smtClean="0">
                <a:latin typeface="Calibri" panose="020F0502020204030204" pitchFamily="34" charset="0"/>
              </a:rPr>
              <a:t>                          Proračun u malom za 2020. godinu koji se nalazi pred Vama. U ovom dokumentu smo na jednostavan i slikovit način prikazali najvažnije planirane godišnje prihode i primitke, te sve rashode i izdatke Općine, a sve u cilju uvida gdje i kako se troši proračunski novac. Kroz brošuru Proračun u malom prikazat ćemo Vam koji su projekti u planu, a od velike su važnosti za razvoj naše Općine. Strateški i najvažniji projekt u 2020. godini je izgradnja rotora „</a:t>
            </a:r>
            <a:r>
              <a:rPr lang="hr-HR" b="1" i="1" dirty="0" err="1" smtClean="0">
                <a:latin typeface="Calibri" panose="020F0502020204030204" pitchFamily="34" charset="0"/>
              </a:rPr>
              <a:t>Brezje</a:t>
            </a:r>
            <a:r>
              <a:rPr lang="hr-HR" b="1" i="1" dirty="0" smtClean="0">
                <a:latin typeface="Calibri" panose="020F0502020204030204" pitchFamily="34" charset="0"/>
              </a:rPr>
              <a:t>” u </a:t>
            </a:r>
            <a:r>
              <a:rPr lang="hr-HR" b="1" i="1" dirty="0" err="1" smtClean="0">
                <a:latin typeface="Calibri" panose="020F0502020204030204" pitchFamily="34" charset="0"/>
              </a:rPr>
              <a:t>Lasinji</a:t>
            </a:r>
            <a:r>
              <a:rPr lang="hr-HR" b="1" i="1" dirty="0" smtClean="0">
                <a:latin typeface="Calibri" panose="020F0502020204030204" pitchFamily="34" charset="0"/>
              </a:rPr>
              <a:t> te priprema projekata za novo programsko razdoblje 2020.-2027.godina.  Kao i ranijih godina i ovaj će Proračun za sve stanovnike naše Općine osigurati najvišu razinu javnih usluga. Posebno smo vodili računa o zadržavanju standarda javnih potreba stanovnika, osobito u segmentu predškolskog i školskog odgoja djece i mladih kao i pomoć starijim i nemoćnim osobama kroz projekt „Zaželi novu priliku u </a:t>
            </a:r>
            <a:r>
              <a:rPr lang="hr-HR" b="1" i="1" dirty="0">
                <a:latin typeface="Calibri" panose="020F0502020204030204" pitchFamily="34" charset="0"/>
              </a:rPr>
              <a:t>P</a:t>
            </a:r>
            <a:r>
              <a:rPr lang="hr-HR" b="1" i="1" dirty="0" smtClean="0">
                <a:latin typeface="Calibri" panose="020F0502020204030204" pitchFamily="34" charset="0"/>
              </a:rPr>
              <a:t>okuplju”, ali smo isto tako zadržali visoki komunalni standard uređenja naše Općine (nerazvrstane ceste, javna rasvjeta, javne površine-dječja igrališta, pješačke staze, groblja i društveni domovi).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1225550" cy="12965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742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PRORAČUN U MALOM ZA 2020.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3</a:t>
            </a:fld>
            <a:endParaRPr lang="hr-HR"/>
          </a:p>
        </p:txBody>
      </p:sp>
      <p:sp>
        <p:nvSpPr>
          <p:cNvPr id="5" name="TekstniOkvir 4"/>
          <p:cNvSpPr txBox="1"/>
          <p:nvPr/>
        </p:nvSpPr>
        <p:spPr>
          <a:xfrm>
            <a:off x="323528" y="669628"/>
            <a:ext cx="869811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b="1" i="1" dirty="0" smtClean="0">
                <a:latin typeface="Calibri" panose="020F0502020204030204" pitchFamily="34" charset="0"/>
              </a:rPr>
              <a:t>Svjesni smo da bez ulaganja nema napretka, osigurali smo i znatna sredstva za važne investicije, projekte i dokumente koji su preduvjet za kandidiranje na fondove EU. Kako bismo potakli obrazovanje mladih ljudi i olakšali roditeljima školovanje sufinanciramo: školsku kuhinju svim učenicima, školu u prirodi, nabavku knjiga i radnih bilježnica, boravak djece u dječjim vrtićima, besplatan prijevoz učenika srednjih škola, učeničke domove i jednokratne isplate svakom novorođenom djetetu. Cilj nam je da što više mladih ljudi i obitelji ostane u Općini. Nadam se da ćete kroz Proračun u malom saznati više o mogućnostima i obvezama financiranja iz općinskog proračuna, te da tako možemo zajedno, kroz Vaše prijedloge i sugestije, usmjeriti proračunske sredstva na dobrobit svih građana Općine Lasinja. Pozivam Vas da sudjelujete u stvaranju naše zajedničke budućnosti kakvu želimo, jer svoje potencijale možemo razviti samo ako vjerujemo da ćemo na taj način održati i unaprijediti svoju sredinu. Gradimo i dalje zajedno Općinu Lasinju u vjeri i nadi da će postati moderna i uređena sredina ugodna i kvalitetna za život, na sveopće zadovoljstvo naših mještana, kao i mnogih posjetitelja kojima će uređena Općina biti omiljeno odredište i srdačan domaćin.</a:t>
            </a:r>
          </a:p>
          <a:p>
            <a:endParaRPr lang="hr-HR" b="1" i="1" dirty="0"/>
          </a:p>
          <a:p>
            <a:r>
              <a:rPr lang="hr-HR" b="1" i="1" dirty="0" smtClean="0">
                <a:latin typeface="Calibri" panose="020F0502020204030204" pitchFamily="34" charset="0"/>
              </a:rPr>
              <a:t>                                                                                                                            Vaš načelnik</a:t>
            </a:r>
          </a:p>
          <a:p>
            <a:r>
              <a:rPr lang="hr-HR" b="1" i="1" dirty="0">
                <a:latin typeface="Calibri" panose="020F0502020204030204" pitchFamily="34" charset="0"/>
              </a:rPr>
              <a:t> </a:t>
            </a:r>
            <a:r>
              <a:rPr lang="hr-HR" b="1" i="1" dirty="0" smtClean="0">
                <a:latin typeface="Calibri" panose="020F0502020204030204" pitchFamily="34" charset="0"/>
              </a:rPr>
              <a:t>                                                                                                                         Željko Prigorac</a:t>
            </a:r>
          </a:p>
        </p:txBody>
      </p:sp>
    </p:spTree>
    <p:extLst>
      <p:ext uri="{BB962C8B-B14F-4D97-AF65-F5344CB8AC3E}">
        <p14:creationId xmlns:p14="http://schemas.microsoft.com/office/powerpoint/2010/main" val="180596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PRORAČUN U MALOM ZA </a:t>
            </a:r>
            <a:r>
              <a:rPr lang="pl-PL" dirty="0" smtClean="0"/>
              <a:t>2020.. </a:t>
            </a:r>
            <a:r>
              <a:rPr lang="pl-PL" dirty="0" smtClean="0"/>
              <a:t>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4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467544" y="44923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Što je proračun?</a:t>
            </a:r>
            <a:endParaRPr lang="hr-H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kstniOkvir 4"/>
          <p:cNvSpPr txBox="1"/>
          <p:nvPr/>
        </p:nvSpPr>
        <p:spPr>
          <a:xfrm>
            <a:off x="251520" y="1196752"/>
            <a:ext cx="87849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i="1" dirty="0" smtClean="0">
                <a:latin typeface="Calibri" panose="020F0502020204030204" pitchFamily="34" charset="0"/>
              </a:rPr>
              <a:t>Proračun je temeljni financijski dokument u kojem su iskazani svi planirani </a:t>
            </a:r>
            <a:endParaRPr lang="hr-HR" b="1" i="1" dirty="0" smtClean="0">
              <a:latin typeface="Calibri" panose="020F0502020204030204" pitchFamily="34" charset="0"/>
            </a:endParaRPr>
          </a:p>
          <a:p>
            <a:r>
              <a:rPr lang="hr-HR" b="1" i="1" dirty="0" smtClean="0">
                <a:latin typeface="Calibri" panose="020F0502020204030204" pitchFamily="34" charset="0"/>
              </a:rPr>
              <a:t>g</a:t>
            </a:r>
            <a:r>
              <a:rPr lang="vi-VN" b="1" i="1" dirty="0" smtClean="0">
                <a:latin typeface="Calibri" panose="020F0502020204030204" pitchFamily="34" charset="0"/>
              </a:rPr>
              <a:t>odišnji prihodi i primici, te svi rashodi i izdaci </a:t>
            </a:r>
            <a:r>
              <a:rPr lang="hr-HR" b="1" i="1" dirty="0" smtClean="0">
                <a:latin typeface="Calibri" panose="020F0502020204030204" pitchFamily="34" charset="0"/>
              </a:rPr>
              <a:t>općine</a:t>
            </a:r>
            <a:r>
              <a:rPr lang="vi-VN" b="1" i="1" dirty="0" smtClean="0">
                <a:latin typeface="Calibri" panose="020F0502020204030204" pitchFamily="34" charset="0"/>
              </a:rPr>
              <a:t> kojeg donosi </a:t>
            </a:r>
            <a:r>
              <a:rPr lang="hr-HR" b="1" i="1" dirty="0">
                <a:latin typeface="Calibri" panose="020F0502020204030204" pitchFamily="34" charset="0"/>
              </a:rPr>
              <a:t>O</a:t>
            </a:r>
            <a:r>
              <a:rPr lang="hr-HR" b="1" i="1" dirty="0" smtClean="0">
                <a:latin typeface="Calibri" panose="020F0502020204030204" pitchFamily="34" charset="0"/>
              </a:rPr>
              <a:t>pćinsko</a:t>
            </a:r>
            <a:r>
              <a:rPr lang="vi-VN" b="1" i="1" dirty="0" smtClean="0">
                <a:latin typeface="Calibri" panose="020F0502020204030204" pitchFamily="34" charset="0"/>
              </a:rPr>
              <a:t> vijeće.</a:t>
            </a:r>
            <a:endParaRPr lang="hr-HR" b="1" i="1" dirty="0" smtClean="0">
              <a:latin typeface="Calibri" panose="020F0502020204030204" pitchFamily="34" charset="0"/>
            </a:endParaRPr>
          </a:p>
          <a:p>
            <a:r>
              <a:rPr lang="vi-VN" b="1" i="1" dirty="0" smtClean="0">
                <a:latin typeface="Calibri" panose="020F0502020204030204" pitchFamily="34" charset="0"/>
              </a:rPr>
              <a:t> </a:t>
            </a:r>
            <a:endParaRPr lang="hr-HR" b="1" i="1" dirty="0" smtClean="0">
              <a:latin typeface="Calibri" panose="020F0502020204030204" pitchFamily="34" charset="0"/>
            </a:endParaRPr>
          </a:p>
          <a:p>
            <a:r>
              <a:rPr lang="vi-VN" b="1" i="1" dirty="0" smtClean="0">
                <a:latin typeface="Calibri" panose="020F0502020204030204" pitchFamily="34" charset="0"/>
              </a:rPr>
              <a:t>Proračun se odnosi na fiskalnu godinu koja započinje</a:t>
            </a:r>
            <a:r>
              <a:rPr lang="hr-HR" b="1" i="1" dirty="0" smtClean="0">
                <a:latin typeface="Calibri" panose="020F0502020204030204" pitchFamily="34" charset="0"/>
              </a:rPr>
              <a:t>  </a:t>
            </a:r>
            <a:r>
              <a:rPr lang="vi-VN" b="1" i="1" dirty="0" smtClean="0">
                <a:latin typeface="Calibri" panose="020F0502020204030204" pitchFamily="34" charset="0"/>
              </a:rPr>
              <a:t>01. </a:t>
            </a:r>
            <a:r>
              <a:rPr lang="hr-HR" b="1" i="1" dirty="0" smtClean="0">
                <a:latin typeface="Calibri" panose="020F0502020204030204" pitchFamily="34" charset="0"/>
              </a:rPr>
              <a:t>s</a:t>
            </a:r>
            <a:r>
              <a:rPr lang="vi-VN" b="1" i="1" dirty="0" smtClean="0">
                <a:latin typeface="Calibri" panose="020F0502020204030204" pitchFamily="34" charset="0"/>
              </a:rPr>
              <a:t>iječnja</a:t>
            </a:r>
            <a:r>
              <a:rPr lang="hr-HR" b="1" i="1" dirty="0" smtClean="0">
                <a:latin typeface="Calibri" panose="020F0502020204030204" pitchFamily="34" charset="0"/>
              </a:rPr>
              <a:t>,</a:t>
            </a:r>
            <a:r>
              <a:rPr lang="vi-VN" b="1" i="1" dirty="0" smtClean="0">
                <a:latin typeface="Calibri" panose="020F0502020204030204" pitchFamily="34" charset="0"/>
              </a:rPr>
              <a:t> a završava</a:t>
            </a:r>
            <a:r>
              <a:rPr lang="hr-HR" b="1" i="1" dirty="0" smtClean="0">
                <a:latin typeface="Calibri" panose="020F0502020204030204" pitchFamily="34" charset="0"/>
              </a:rPr>
              <a:t> </a:t>
            </a:r>
            <a:r>
              <a:rPr lang="vi-VN" b="1" i="1" dirty="0" smtClean="0">
                <a:latin typeface="Calibri" panose="020F0502020204030204" pitchFamily="34" charset="0"/>
              </a:rPr>
              <a:t>31.</a:t>
            </a:r>
            <a:r>
              <a:rPr lang="hr-HR" b="1" i="1" dirty="0" smtClean="0">
                <a:latin typeface="Calibri" panose="020F0502020204030204" pitchFamily="34" charset="0"/>
              </a:rPr>
              <a:t> </a:t>
            </a:r>
            <a:r>
              <a:rPr lang="hr-HR" b="1" i="1" dirty="0">
                <a:latin typeface="Calibri" panose="020F0502020204030204" pitchFamily="34" charset="0"/>
              </a:rPr>
              <a:t>p</a:t>
            </a:r>
            <a:r>
              <a:rPr lang="vi-VN" b="1" i="1" dirty="0" smtClean="0">
                <a:latin typeface="Calibri" panose="020F0502020204030204" pitchFamily="34" charset="0"/>
              </a:rPr>
              <a:t>rosinca svake kalendarske godine. </a:t>
            </a:r>
            <a:endParaRPr lang="hr-HR" b="1" i="1" dirty="0" smtClean="0">
              <a:latin typeface="Calibri" panose="020F0502020204030204" pitchFamily="34" charset="0"/>
            </a:endParaRPr>
          </a:p>
          <a:p>
            <a:endParaRPr lang="hr-HR" b="1" i="1" dirty="0">
              <a:latin typeface="Calibri" panose="020F0502020204030204" pitchFamily="34" charset="0"/>
            </a:endParaRPr>
          </a:p>
          <a:p>
            <a:r>
              <a:rPr lang="hr-HR" b="1" i="1" dirty="0">
                <a:latin typeface="Calibri" panose="020F0502020204030204" pitchFamily="34" charset="0"/>
                <a:cs typeface="Arial" panose="020B0604020202020204" pitchFamily="34" charset="0"/>
              </a:rPr>
              <a:t>Proračun u malom predstavlja sažetak Proračuna Općine, te </a:t>
            </a:r>
            <a:r>
              <a:rPr lang="hr-HR" b="1" i="1" dirty="0" smtClean="0">
                <a:latin typeface="Calibri" panose="020F0502020204030204" pitchFamily="34" charset="0"/>
                <a:cs typeface="Arial" panose="020B0604020202020204" pitchFamily="34" charset="0"/>
              </a:rPr>
              <a:t>na jednostavan </a:t>
            </a:r>
            <a:r>
              <a:rPr lang="hr-HR" b="1" i="1" dirty="0">
                <a:latin typeface="Calibri" panose="020F0502020204030204" pitchFamily="34" charset="0"/>
                <a:cs typeface="Arial" panose="020B0604020202020204" pitchFamily="34" charset="0"/>
              </a:rPr>
              <a:t>i svima razumljiv način u kratkim crtama </a:t>
            </a:r>
            <a:r>
              <a:rPr lang="hr-HR" b="1" i="1" dirty="0" smtClean="0">
                <a:latin typeface="Calibri" panose="020F0502020204030204" pitchFamily="34" charset="0"/>
                <a:cs typeface="Arial" panose="020B0604020202020204" pitchFamily="34" charset="0"/>
              </a:rPr>
              <a:t>predstavlja planove </a:t>
            </a:r>
            <a:r>
              <a:rPr lang="hr-HR" b="1" i="1" dirty="0">
                <a:latin typeface="Calibri" panose="020F0502020204030204" pitchFamily="34" charset="0"/>
                <a:cs typeface="Arial" panose="020B0604020202020204" pitchFamily="34" charset="0"/>
              </a:rPr>
              <a:t>i aktivnosti Općine </a:t>
            </a:r>
            <a:r>
              <a:rPr lang="hr-HR" b="1" i="1" dirty="0" smtClean="0">
                <a:latin typeface="Calibri" panose="020F0502020204030204" pitchFamily="34" charset="0"/>
                <a:cs typeface="Arial" panose="020B0604020202020204" pitchFamily="34" charset="0"/>
              </a:rPr>
              <a:t>Lasinja </a:t>
            </a:r>
            <a:r>
              <a:rPr lang="hr-HR" b="1" i="1" dirty="0">
                <a:latin typeface="Calibri" panose="020F0502020204030204" pitchFamily="34" charset="0"/>
                <a:cs typeface="Arial" panose="020B0604020202020204" pitchFamily="34" charset="0"/>
              </a:rPr>
              <a:t>u svezi korištenja općinskog novca.</a:t>
            </a:r>
            <a:endParaRPr lang="hr-HR" b="1" i="1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Slikovni rezultat za prora&amp;ccaron;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77072"/>
            <a:ext cx="418187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02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PRORAČUN U MALOM ZA </a:t>
            </a:r>
            <a:r>
              <a:rPr lang="pl-PL" dirty="0" smtClean="0"/>
              <a:t>2020. </a:t>
            </a:r>
            <a:r>
              <a:rPr lang="pl-PL" dirty="0" smtClean="0"/>
              <a:t>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5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539552" y="476672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Kako se donosi proračun?</a:t>
            </a:r>
            <a:endParaRPr lang="hr-H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kstniOkvir 4"/>
          <p:cNvSpPr txBox="1"/>
          <p:nvPr/>
        </p:nvSpPr>
        <p:spPr>
          <a:xfrm>
            <a:off x="539552" y="1124744"/>
            <a:ext cx="82809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 smtClean="0">
                <a:latin typeface="Calibri" panose="020F0502020204030204" pitchFamily="34" charset="0"/>
              </a:rPr>
              <a:t>Proračun </a:t>
            </a:r>
            <a:r>
              <a:rPr lang="hr-HR" b="1" i="1" dirty="0">
                <a:latin typeface="Calibri" panose="020F0502020204030204" pitchFamily="34" charset="0"/>
              </a:rPr>
              <a:t>donosi predstavničko tijelo jedinice </a:t>
            </a:r>
            <a:r>
              <a:rPr lang="hr-HR" b="1" i="1" dirty="0" smtClean="0">
                <a:latin typeface="Calibri" panose="020F0502020204030204" pitchFamily="34" charset="0"/>
              </a:rPr>
              <a:t>lokalne samouprave </a:t>
            </a:r>
            <a:r>
              <a:rPr lang="hr-HR" b="1" i="1" dirty="0">
                <a:latin typeface="Calibri" panose="020F0502020204030204" pitchFamily="34" charset="0"/>
              </a:rPr>
              <a:t>odnosno Općinsko vijeće Općine </a:t>
            </a:r>
            <a:r>
              <a:rPr lang="hr-HR" b="1" i="1" dirty="0" smtClean="0">
                <a:latin typeface="Calibri" panose="020F0502020204030204" pitchFamily="34" charset="0"/>
              </a:rPr>
              <a:t>Lasinja </a:t>
            </a:r>
            <a:r>
              <a:rPr lang="hr-HR" b="1" i="1" dirty="0">
                <a:latin typeface="Calibri" panose="020F0502020204030204" pitchFamily="34" charset="0"/>
              </a:rPr>
              <a:t>do konca tekuće </a:t>
            </a:r>
            <a:r>
              <a:rPr lang="hr-HR" b="1" i="1" dirty="0" smtClean="0">
                <a:latin typeface="Calibri" panose="020F0502020204030204" pitchFamily="34" charset="0"/>
              </a:rPr>
              <a:t>godine za </a:t>
            </a:r>
            <a:r>
              <a:rPr lang="hr-HR" b="1" i="1" dirty="0">
                <a:latin typeface="Calibri" panose="020F0502020204030204" pitchFamily="34" charset="0"/>
              </a:rPr>
              <a:t>narednu proračunsku godinu</a:t>
            </a:r>
            <a:r>
              <a:rPr lang="hr-HR" b="1" i="1" dirty="0" smtClean="0">
                <a:latin typeface="Calibri" panose="020F0502020204030204" pitchFamily="34" charset="0"/>
              </a:rPr>
              <a:t>.</a:t>
            </a:r>
          </a:p>
          <a:p>
            <a:r>
              <a:rPr lang="hr-HR" b="1" i="1" dirty="0" smtClean="0">
                <a:latin typeface="Calibri" panose="020F0502020204030204" pitchFamily="34" charset="0"/>
              </a:rPr>
              <a:t>Ako </a:t>
            </a:r>
            <a:r>
              <a:rPr lang="hr-HR" b="1" i="1" dirty="0">
                <a:latin typeface="Calibri" panose="020F0502020204030204" pitchFamily="34" charset="0"/>
              </a:rPr>
              <a:t>se proračun ne donese u </a:t>
            </a:r>
            <a:r>
              <a:rPr lang="hr-HR" b="1" i="1" dirty="0" smtClean="0">
                <a:latin typeface="Calibri" panose="020F0502020204030204" pitchFamily="34" charset="0"/>
              </a:rPr>
              <a:t>roku, moguće je donijeti Odluku o privremenom financiranju, u protivnom slijedi raspuštanje </a:t>
            </a:r>
            <a:r>
              <a:rPr lang="hr-HR" b="1" i="1" dirty="0">
                <a:latin typeface="Calibri" panose="020F0502020204030204" pitchFamily="34" charset="0"/>
              </a:rPr>
              <a:t>Općinskog vijeća i prijevremeni </a:t>
            </a:r>
            <a:r>
              <a:rPr lang="hr-HR" b="1" i="1" dirty="0" smtClean="0">
                <a:latin typeface="Calibri" panose="020F0502020204030204" pitchFamily="34" charset="0"/>
              </a:rPr>
              <a:t>izbori, odnosno razrješenje izvršnog tijela ako općinski načelnik ne predloži proračun Vijeću. </a:t>
            </a:r>
            <a:endParaRPr lang="hr-HR" b="1" i="1" dirty="0">
              <a:latin typeface="Calibri" panose="020F0502020204030204" pitchFamily="34" charset="0"/>
            </a:endParaRPr>
          </a:p>
        </p:txBody>
      </p:sp>
      <p:sp>
        <p:nvSpPr>
          <p:cNvPr id="6" name="TekstniOkvir 5"/>
          <p:cNvSpPr txBox="1"/>
          <p:nvPr/>
        </p:nvSpPr>
        <p:spPr>
          <a:xfrm>
            <a:off x="612143" y="2733204"/>
            <a:ext cx="3815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Što je to rebalans proračuna?</a:t>
            </a:r>
            <a:endParaRPr lang="hr-H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539553" y="3474874"/>
            <a:ext cx="8280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i="1" dirty="0" smtClean="0">
                <a:latin typeface="Calibri" panose="020F0502020204030204" pitchFamily="34" charset="0"/>
              </a:rPr>
              <a:t>Tijekom </a:t>
            </a:r>
            <a:r>
              <a:rPr lang="vi-VN" b="1" i="1" dirty="0">
                <a:latin typeface="Calibri" panose="020F0502020204030204" pitchFamily="34" charset="0"/>
              </a:rPr>
              <a:t>godine na koju se proračun odnosi moguće su izmjene i dopune </a:t>
            </a:r>
            <a:r>
              <a:rPr lang="vi-VN" b="1" i="1" dirty="0" smtClean="0">
                <a:latin typeface="Calibri" panose="020F0502020204030204" pitchFamily="34" charset="0"/>
              </a:rPr>
              <a:t>odnosno</a:t>
            </a:r>
            <a:endParaRPr lang="hr-HR" b="1" i="1" dirty="0" smtClean="0">
              <a:latin typeface="Calibri" panose="020F0502020204030204" pitchFamily="34" charset="0"/>
            </a:endParaRPr>
          </a:p>
          <a:p>
            <a:r>
              <a:rPr lang="vi-VN" b="1" i="1" dirty="0" smtClean="0">
                <a:latin typeface="Calibri" panose="020F0502020204030204" pitchFamily="34" charset="0"/>
              </a:rPr>
              <a:t>rebalans </a:t>
            </a:r>
            <a:r>
              <a:rPr lang="vi-VN" b="1" i="1" dirty="0">
                <a:latin typeface="Calibri" panose="020F0502020204030204" pitchFamily="34" charset="0"/>
              </a:rPr>
              <a:t>proračuna. </a:t>
            </a:r>
            <a:r>
              <a:rPr lang="vi-VN" b="1" i="1" dirty="0" smtClean="0">
                <a:latin typeface="Calibri" panose="020F0502020204030204" pitchFamily="34" charset="0"/>
              </a:rPr>
              <a:t>Rebalans </a:t>
            </a:r>
            <a:r>
              <a:rPr lang="vi-VN" b="1" i="1" dirty="0">
                <a:latin typeface="Calibri" panose="020F0502020204030204" pitchFamily="34" charset="0"/>
              </a:rPr>
              <a:t>proračuna je izmjena proračunskih iznosa odnosno njihovo </a:t>
            </a:r>
            <a:r>
              <a:rPr lang="vi-VN" b="1" i="1" dirty="0" smtClean="0">
                <a:latin typeface="Calibri" panose="020F0502020204030204" pitchFamily="34" charset="0"/>
              </a:rPr>
              <a:t>smanjenje</a:t>
            </a:r>
            <a:r>
              <a:rPr lang="hr-HR" b="1" i="1" dirty="0">
                <a:latin typeface="Calibri" panose="020F0502020204030204" pitchFamily="34" charset="0"/>
              </a:rPr>
              <a:t> </a:t>
            </a:r>
            <a:r>
              <a:rPr lang="vi-VN" b="1" i="1" dirty="0" smtClean="0">
                <a:latin typeface="Calibri" panose="020F0502020204030204" pitchFamily="34" charset="0"/>
              </a:rPr>
              <a:t>ili </a:t>
            </a:r>
            <a:r>
              <a:rPr lang="vi-VN" b="1" i="1" dirty="0">
                <a:latin typeface="Calibri" panose="020F0502020204030204" pitchFamily="34" charset="0"/>
              </a:rPr>
              <a:t>povećanje u odnosu na prvotni, izvorni plan proračuna. </a:t>
            </a:r>
            <a:endParaRPr lang="hr-HR" b="1" i="1" dirty="0" smtClean="0">
              <a:latin typeface="Calibri" panose="020F0502020204030204" pitchFamily="34" charset="0"/>
            </a:endParaRPr>
          </a:p>
          <a:p>
            <a:r>
              <a:rPr lang="vi-VN" b="1" i="1" dirty="0" smtClean="0">
                <a:latin typeface="Calibri" panose="020F0502020204030204" pitchFamily="34" charset="0"/>
              </a:rPr>
              <a:t>Do </a:t>
            </a:r>
            <a:r>
              <a:rPr lang="vi-VN" b="1" i="1" dirty="0">
                <a:latin typeface="Calibri" panose="020F0502020204030204" pitchFamily="34" charset="0"/>
              </a:rPr>
              <a:t>rebalansa dolazi, kad se tijekom proračunske godine ustanovi, </a:t>
            </a:r>
            <a:r>
              <a:rPr lang="vi-VN" b="1" i="1" dirty="0" smtClean="0">
                <a:latin typeface="Calibri" panose="020F0502020204030204" pitchFamily="34" charset="0"/>
              </a:rPr>
              <a:t>da </a:t>
            </a:r>
            <a:r>
              <a:rPr lang="vi-VN" b="1" i="1" dirty="0">
                <a:latin typeface="Calibri" panose="020F0502020204030204" pitchFamily="34" charset="0"/>
              </a:rPr>
              <a:t>su proračunski prihodi drugačiji u odnosu na one planirane proračunom ili se </a:t>
            </a:r>
            <a:r>
              <a:rPr lang="vi-VN" b="1" i="1" dirty="0" smtClean="0">
                <a:latin typeface="Calibri" panose="020F0502020204030204" pitchFamily="34" charset="0"/>
              </a:rPr>
              <a:t>pojave </a:t>
            </a:r>
            <a:r>
              <a:rPr lang="vi-VN" b="1" i="1" dirty="0">
                <a:latin typeface="Calibri" panose="020F0502020204030204" pitchFamily="34" charset="0"/>
              </a:rPr>
              <a:t>nepredviđeni rashodi. </a:t>
            </a:r>
            <a:endParaRPr lang="hr-HR" b="1" i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13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PRORAČUN U MALOM ZA </a:t>
            </a:r>
            <a:r>
              <a:rPr lang="pl-PL" dirty="0" smtClean="0"/>
              <a:t>2020. </a:t>
            </a:r>
            <a:r>
              <a:rPr lang="pl-PL" dirty="0" smtClean="0"/>
              <a:t>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6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467544" y="419234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 čega se sastoji proračun?</a:t>
            </a:r>
            <a:endParaRPr lang="hr-H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kstniOkvir 4"/>
          <p:cNvSpPr txBox="1"/>
          <p:nvPr/>
        </p:nvSpPr>
        <p:spPr>
          <a:xfrm>
            <a:off x="323527" y="896159"/>
            <a:ext cx="8378576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hr-HR" b="1" i="1" dirty="0" smtClean="0">
                <a:latin typeface="Calibri" panose="020F0502020204030204" pitchFamily="34" charset="0"/>
              </a:rPr>
              <a:t>Općeg </a:t>
            </a:r>
            <a:r>
              <a:rPr lang="hr-HR" b="1" i="1" dirty="0">
                <a:latin typeface="Calibri" panose="020F0502020204030204" pitchFamily="34" charset="0"/>
              </a:rPr>
              <a:t>dijela </a:t>
            </a:r>
          </a:p>
          <a:p>
            <a:pPr algn="just"/>
            <a:r>
              <a:rPr lang="hr-HR" i="1" dirty="0">
                <a:latin typeface="Calibri" panose="020F0502020204030204" pitchFamily="34" charset="0"/>
              </a:rPr>
              <a:t>Računa prihoda i rashoda i računa financiranja. Račun prihoda i rashoda </a:t>
            </a:r>
            <a:r>
              <a:rPr lang="hr-HR" i="1" dirty="0" smtClean="0">
                <a:latin typeface="Calibri" panose="020F0502020204030204" pitchFamily="34" charset="0"/>
              </a:rPr>
              <a:t>Proračuna </a:t>
            </a:r>
          </a:p>
          <a:p>
            <a:pPr algn="just"/>
            <a:r>
              <a:rPr lang="hr-HR" i="1" dirty="0" smtClean="0">
                <a:latin typeface="Calibri" panose="020F0502020204030204" pitchFamily="34" charset="0"/>
              </a:rPr>
              <a:t>sastoji </a:t>
            </a:r>
            <a:r>
              <a:rPr lang="hr-HR" i="1" dirty="0">
                <a:latin typeface="Calibri" panose="020F0502020204030204" pitchFamily="34" charset="0"/>
              </a:rPr>
              <a:t>se od prihoda i rashoda prema ekonomskoj klasifikaciji. </a:t>
            </a:r>
          </a:p>
          <a:p>
            <a:pPr algn="just"/>
            <a:r>
              <a:rPr lang="hr-HR" i="1" dirty="0">
                <a:latin typeface="Calibri" panose="020F0502020204030204" pitchFamily="34" charset="0"/>
              </a:rPr>
              <a:t>Račun financiranja sadrži primitke od financijske imovine i zaduživanja, </a:t>
            </a:r>
            <a:r>
              <a:rPr lang="hr-HR" i="1" dirty="0" smtClean="0">
                <a:latin typeface="Calibri" panose="020F0502020204030204" pitchFamily="34" charset="0"/>
              </a:rPr>
              <a:t>te izdatke</a:t>
            </a:r>
          </a:p>
          <a:p>
            <a:pPr algn="just"/>
            <a:r>
              <a:rPr lang="hr-HR" i="1" dirty="0" smtClean="0">
                <a:latin typeface="Calibri" panose="020F0502020204030204" pitchFamily="34" charset="0"/>
              </a:rPr>
              <a:t> </a:t>
            </a:r>
            <a:r>
              <a:rPr lang="hr-HR" i="1" dirty="0">
                <a:latin typeface="Calibri" panose="020F0502020204030204" pitchFamily="34" charset="0"/>
              </a:rPr>
              <a:t>za dane zajmove i izdatke za otplatu glavnice primljenih kredita i zajmova. </a:t>
            </a:r>
          </a:p>
          <a:p>
            <a:pPr algn="just"/>
            <a:r>
              <a:rPr lang="hr-HR" b="1" i="1" dirty="0" smtClean="0">
                <a:latin typeface="Calibri" panose="020F0502020204030204" pitchFamily="34" charset="0"/>
              </a:rPr>
              <a:t>Posebnog </a:t>
            </a:r>
            <a:r>
              <a:rPr lang="hr-HR" b="1" i="1" dirty="0">
                <a:latin typeface="Calibri" panose="020F0502020204030204" pitchFamily="34" charset="0"/>
              </a:rPr>
              <a:t>dijela </a:t>
            </a:r>
          </a:p>
          <a:p>
            <a:pPr algn="just"/>
            <a:r>
              <a:rPr lang="vi-VN" i="1" dirty="0" smtClean="0">
                <a:latin typeface="Calibri" panose="020F0502020204030204" pitchFamily="34" charset="0"/>
              </a:rPr>
              <a:t>Plan </a:t>
            </a:r>
            <a:r>
              <a:rPr lang="vi-VN" i="1" dirty="0">
                <a:latin typeface="Calibri" panose="020F0502020204030204" pitchFamily="34" charset="0"/>
              </a:rPr>
              <a:t>rashoda i izdataka iskazanih po vrstama, raspoređenih u programe </a:t>
            </a:r>
            <a:r>
              <a:rPr lang="vi-VN" i="1" dirty="0" smtClean="0">
                <a:latin typeface="Calibri" panose="020F0502020204030204" pitchFamily="34" charset="0"/>
              </a:rPr>
              <a:t>koji se</a:t>
            </a:r>
            <a:endParaRPr lang="hr-HR" i="1" dirty="0" smtClean="0">
              <a:latin typeface="Calibri" panose="020F0502020204030204" pitchFamily="34" charset="0"/>
            </a:endParaRPr>
          </a:p>
          <a:p>
            <a:pPr algn="just"/>
            <a:r>
              <a:rPr lang="vi-VN" i="1" dirty="0" smtClean="0">
                <a:latin typeface="Calibri" panose="020F0502020204030204" pitchFamily="34" charset="0"/>
              </a:rPr>
              <a:t> </a:t>
            </a:r>
            <a:r>
              <a:rPr lang="vi-VN" i="1" dirty="0">
                <a:latin typeface="Calibri" panose="020F0502020204030204" pitchFamily="34" charset="0"/>
              </a:rPr>
              <a:t>sastoje od aktivnosti i projekata. </a:t>
            </a:r>
            <a:endParaRPr lang="hr-HR" i="1" dirty="0" smtClean="0">
              <a:latin typeface="Calibri" panose="020F0502020204030204" pitchFamily="34" charset="0"/>
            </a:endParaRPr>
          </a:p>
          <a:p>
            <a:pPr algn="just"/>
            <a:r>
              <a:rPr lang="vi-VN" i="1" dirty="0" smtClean="0">
                <a:latin typeface="Calibri" panose="020F0502020204030204" pitchFamily="34" charset="0"/>
              </a:rPr>
              <a:t>Rashodi </a:t>
            </a:r>
            <a:r>
              <a:rPr lang="vi-VN" i="1" dirty="0">
                <a:latin typeface="Calibri" panose="020F0502020204030204" pitchFamily="34" charset="0"/>
              </a:rPr>
              <a:t>i izdaci za provedbu programa iskazuju se prema </a:t>
            </a:r>
            <a:r>
              <a:rPr lang="vi-VN" i="1" dirty="0" smtClean="0">
                <a:latin typeface="Calibri" panose="020F0502020204030204" pitchFamily="34" charset="0"/>
              </a:rPr>
              <a:t>proračunskim</a:t>
            </a:r>
            <a:r>
              <a:rPr lang="hr-HR" i="1" dirty="0">
                <a:latin typeface="Calibri" panose="020F0502020204030204" pitchFamily="34" charset="0"/>
              </a:rPr>
              <a:t> </a:t>
            </a:r>
            <a:r>
              <a:rPr lang="vi-VN" i="1" dirty="0" smtClean="0">
                <a:latin typeface="Calibri" panose="020F0502020204030204" pitchFamily="34" charset="0"/>
              </a:rPr>
              <a:t>klasifikacijama</a:t>
            </a:r>
            <a:r>
              <a:rPr lang="vi-VN" i="1" dirty="0">
                <a:latin typeface="Calibri" panose="020F0502020204030204" pitchFamily="34" charset="0"/>
              </a:rPr>
              <a:t>: </a:t>
            </a:r>
            <a:endParaRPr lang="hr-HR" i="1" dirty="0" smtClean="0">
              <a:latin typeface="Calibri" panose="020F0502020204030204" pitchFamily="34" charset="0"/>
            </a:endParaRPr>
          </a:p>
          <a:p>
            <a:pPr algn="just"/>
            <a:r>
              <a:rPr lang="vi-VN" i="1" dirty="0" smtClean="0">
                <a:latin typeface="Calibri" panose="020F0502020204030204" pitchFamily="34" charset="0"/>
              </a:rPr>
              <a:t>organizacijska</a:t>
            </a:r>
            <a:r>
              <a:rPr lang="vi-VN" i="1" dirty="0">
                <a:latin typeface="Calibri" panose="020F0502020204030204" pitchFamily="34" charset="0"/>
              </a:rPr>
              <a:t>, ekonomska, funkcijska, programska </a:t>
            </a:r>
            <a:r>
              <a:rPr lang="vi-VN" i="1" dirty="0" smtClean="0">
                <a:latin typeface="Calibri" panose="020F0502020204030204" pitchFamily="34" charset="0"/>
              </a:rPr>
              <a:t>i</a:t>
            </a:r>
            <a:r>
              <a:rPr lang="hr-HR" i="1" dirty="0">
                <a:latin typeface="Calibri" panose="020F0502020204030204" pitchFamily="34" charset="0"/>
              </a:rPr>
              <a:t> </a:t>
            </a:r>
            <a:r>
              <a:rPr lang="vi-VN" i="1" dirty="0" smtClean="0">
                <a:latin typeface="Calibri" panose="020F0502020204030204" pitchFamily="34" charset="0"/>
              </a:rPr>
              <a:t>izvori </a:t>
            </a:r>
            <a:r>
              <a:rPr lang="vi-VN" i="1" dirty="0">
                <a:latin typeface="Calibri" panose="020F0502020204030204" pitchFamily="34" charset="0"/>
              </a:rPr>
              <a:t>financiranja. </a:t>
            </a:r>
          </a:p>
          <a:p>
            <a:pPr algn="just"/>
            <a:r>
              <a:rPr lang="hr-HR" b="1" i="1" dirty="0" smtClean="0">
                <a:latin typeface="Calibri" panose="020F0502020204030204" pitchFamily="34" charset="0"/>
              </a:rPr>
              <a:t>Plana </a:t>
            </a:r>
            <a:r>
              <a:rPr lang="hr-HR" b="1" i="1" dirty="0">
                <a:latin typeface="Calibri" panose="020F0502020204030204" pitchFamily="34" charset="0"/>
              </a:rPr>
              <a:t>razvojnih programa </a:t>
            </a:r>
          </a:p>
          <a:p>
            <a:pPr algn="just"/>
            <a:r>
              <a:rPr lang="hr-HR" i="1" dirty="0" smtClean="0">
                <a:latin typeface="Calibri" panose="020F0502020204030204" pitchFamily="34" charset="0"/>
              </a:rPr>
              <a:t>U </a:t>
            </a:r>
            <a:r>
              <a:rPr lang="hr-HR" i="1" dirty="0">
                <a:latin typeface="Calibri" panose="020F0502020204030204" pitchFamily="34" charset="0"/>
              </a:rPr>
              <a:t>planu razvojnih programa iskazani su ciljevi i prioriteti razvoja Općine </a:t>
            </a:r>
            <a:r>
              <a:rPr lang="hr-HR" i="1" dirty="0" smtClean="0">
                <a:latin typeface="Calibri" panose="020F0502020204030204" pitchFamily="34" charset="0"/>
              </a:rPr>
              <a:t>Lasinja,</a:t>
            </a:r>
          </a:p>
          <a:p>
            <a:pPr algn="just"/>
            <a:r>
              <a:rPr lang="hr-HR" i="1" dirty="0" smtClean="0">
                <a:latin typeface="Calibri" panose="020F0502020204030204" pitchFamily="34" charset="0"/>
              </a:rPr>
              <a:t>te </a:t>
            </a:r>
            <a:r>
              <a:rPr lang="hr-HR" i="1" dirty="0">
                <a:latin typeface="Calibri" panose="020F0502020204030204" pitchFamily="34" charset="0"/>
              </a:rPr>
              <a:t>mjere s kojima se isti planiraju realizirati kroz programe i aktivnosti u </a:t>
            </a:r>
            <a:endParaRPr lang="hr-HR" i="1" dirty="0" smtClean="0">
              <a:latin typeface="Calibri" panose="020F0502020204030204" pitchFamily="34" charset="0"/>
            </a:endParaRPr>
          </a:p>
          <a:p>
            <a:pPr algn="just"/>
            <a:r>
              <a:rPr lang="hr-HR" i="1" dirty="0" smtClean="0">
                <a:latin typeface="Calibri" panose="020F0502020204030204" pitchFamily="34" charset="0"/>
              </a:rPr>
              <a:t>slijedećem </a:t>
            </a:r>
            <a:r>
              <a:rPr lang="hr-HR" i="1" dirty="0">
                <a:latin typeface="Calibri" panose="020F0502020204030204" pitchFamily="34" charset="0"/>
              </a:rPr>
              <a:t>trogodišnjem razdoblju. </a:t>
            </a:r>
          </a:p>
        </p:txBody>
      </p:sp>
      <p:pic>
        <p:nvPicPr>
          <p:cNvPr id="6" name="Slika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949" y="4869160"/>
            <a:ext cx="4597733" cy="1512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2151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PRORAČUN U MALOM ZA </a:t>
            </a:r>
            <a:r>
              <a:rPr lang="pl-PL" dirty="0" smtClean="0"/>
              <a:t>2020. </a:t>
            </a:r>
            <a:r>
              <a:rPr lang="pl-PL" dirty="0" smtClean="0"/>
              <a:t>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7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270387" y="681662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Što se sve može saznati iz proračuna?</a:t>
            </a:r>
            <a:endParaRPr lang="hr-H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kstniOkvir 4"/>
          <p:cNvSpPr txBox="1"/>
          <p:nvPr/>
        </p:nvSpPr>
        <p:spPr>
          <a:xfrm>
            <a:off x="287016" y="1196751"/>
            <a:ext cx="86774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b="1" i="1" dirty="0" smtClean="0"/>
              <a:t> </a:t>
            </a:r>
            <a:r>
              <a:rPr lang="hr-HR" b="1" i="1" dirty="0" smtClean="0">
                <a:latin typeface="Calibri" panose="020F0502020204030204" pitchFamily="34" charset="0"/>
              </a:rPr>
              <a:t>Koliko su i koji su ukupni prihodi i primici te rashodi i izdaci Općine?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 smtClean="0">
                <a:latin typeface="Calibri" panose="020F0502020204030204" pitchFamily="34" charset="0"/>
              </a:rPr>
              <a:t> </a:t>
            </a:r>
            <a:r>
              <a:rPr lang="hr-HR" b="1" i="1" dirty="0">
                <a:latin typeface="Calibri" panose="020F0502020204030204" pitchFamily="34" charset="0"/>
              </a:rPr>
              <a:t>Što sve Općina financira?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vi-VN" b="1" i="1" dirty="0" smtClean="0">
                <a:latin typeface="Calibri" panose="020F0502020204030204" pitchFamily="34" charset="0"/>
              </a:rPr>
              <a:t>Koliko </a:t>
            </a:r>
            <a:r>
              <a:rPr lang="vi-VN" b="1" i="1" dirty="0">
                <a:latin typeface="Calibri" panose="020F0502020204030204" pitchFamily="34" charset="0"/>
              </a:rPr>
              <a:t>se novca koristi za unapređenje komunalnog standarda i </a:t>
            </a:r>
            <a:r>
              <a:rPr lang="vi-VN" b="1" i="1" dirty="0" smtClean="0">
                <a:latin typeface="Calibri" panose="020F0502020204030204" pitchFamily="34" charset="0"/>
              </a:rPr>
              <a:t>prostornog </a:t>
            </a:r>
            <a:r>
              <a:rPr lang="vi-VN" b="1" i="1" dirty="0">
                <a:latin typeface="Calibri" panose="020F0502020204030204" pitchFamily="34" charset="0"/>
              </a:rPr>
              <a:t>uređenja?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 smtClean="0">
                <a:latin typeface="Calibri" panose="020F0502020204030204" pitchFamily="34" charset="0"/>
              </a:rPr>
              <a:t>Koliko </a:t>
            </a:r>
            <a:r>
              <a:rPr lang="hr-HR" b="1" i="1" dirty="0">
                <a:latin typeface="Calibri" panose="020F0502020204030204" pitchFamily="34" charset="0"/>
              </a:rPr>
              <a:t>se novca izdvaja za financiranje predškolskog odgoja, školstva, športa, kulture, </a:t>
            </a:r>
            <a:r>
              <a:rPr lang="hr-HR" b="1" i="1" dirty="0" smtClean="0">
                <a:latin typeface="Calibri" panose="020F0502020204030204" pitchFamily="34" charset="0"/>
              </a:rPr>
              <a:t>zdravstva</a:t>
            </a:r>
            <a:r>
              <a:rPr lang="hr-HR" b="1" i="1" dirty="0">
                <a:latin typeface="Calibri" panose="020F0502020204030204" pitchFamily="34" charset="0"/>
              </a:rPr>
              <a:t>, socijalne skrbi? </a:t>
            </a:r>
          </a:p>
        </p:txBody>
      </p:sp>
      <p:sp>
        <p:nvSpPr>
          <p:cNvPr id="6" name="TekstniOkvir 5"/>
          <p:cNvSpPr txBox="1"/>
          <p:nvPr/>
        </p:nvSpPr>
        <p:spPr>
          <a:xfrm>
            <a:off x="285283" y="3429000"/>
            <a:ext cx="7342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Gdje se može saznati više o proračunu Općine Lasinja i drugim </a:t>
            </a:r>
          </a:p>
          <a:p>
            <a:r>
              <a:rPr lang="hr-H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općinskim aktima?</a:t>
            </a:r>
            <a:endParaRPr lang="hr-H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611560" y="4221088"/>
            <a:ext cx="67892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n</a:t>
            </a:r>
            <a:r>
              <a:rPr lang="hr-HR" b="1" i="1" dirty="0" smtClean="0">
                <a:latin typeface="Calibri" panose="020F0502020204030204" pitchFamily="34" charset="0"/>
              </a:rPr>
              <a:t>a službenoj web stranici Općine Lasinja  </a:t>
            </a:r>
            <a:r>
              <a:rPr lang="hr-HR" dirty="0" smtClean="0">
                <a:latin typeface="Calibri" panose="020F0502020204030204" pitchFamily="34" charset="0"/>
              </a:rPr>
              <a:t>( </a:t>
            </a:r>
            <a:r>
              <a:rPr lang="hr-HR" dirty="0" smtClean="0">
                <a:latin typeface="Calibri" panose="020F0502020204030204" pitchFamily="34" charset="0"/>
                <a:hlinkClick r:id="rId2"/>
              </a:rPr>
              <a:t>https://www.lasinja.hr</a:t>
            </a:r>
            <a:r>
              <a:rPr lang="hr-HR" dirty="0" smtClean="0">
                <a:latin typeface="Calibri" panose="020F0502020204030204" pitchFamily="34" charset="0"/>
              </a:rPr>
              <a:t> 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 smtClean="0">
                <a:latin typeface="Calibri" panose="020F0502020204030204" pitchFamily="34" charset="0"/>
              </a:rPr>
              <a:t>u Glasniku Općine Lasinja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u</a:t>
            </a:r>
            <a:r>
              <a:rPr lang="hr-HR" b="1" i="1" dirty="0" smtClean="0">
                <a:latin typeface="Calibri" panose="020F0502020204030204" pitchFamily="34" charset="0"/>
              </a:rPr>
              <a:t> Jedinstvenom upravnom odjelu Općine Lasinja</a:t>
            </a:r>
          </a:p>
        </p:txBody>
      </p:sp>
    </p:spTree>
    <p:extLst>
      <p:ext uri="{BB962C8B-B14F-4D97-AF65-F5344CB8AC3E}">
        <p14:creationId xmlns:p14="http://schemas.microsoft.com/office/powerpoint/2010/main" val="258351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PRORAČUN U MALOM ZA </a:t>
            </a:r>
            <a:r>
              <a:rPr lang="pl-PL" dirty="0" smtClean="0"/>
              <a:t>2020. </a:t>
            </a:r>
            <a:r>
              <a:rPr lang="pl-PL" dirty="0" smtClean="0"/>
              <a:t>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8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971600" y="613856"/>
            <a:ext cx="4516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Odakle dolazi novac u proračun?</a:t>
            </a:r>
            <a:endParaRPr lang="hr-H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kstniOkvir 4"/>
          <p:cNvSpPr txBox="1"/>
          <p:nvPr/>
        </p:nvSpPr>
        <p:spPr>
          <a:xfrm>
            <a:off x="971600" y="1196752"/>
            <a:ext cx="70866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 smtClean="0">
                <a:latin typeface="Calibri" panose="020F0502020204030204" pitchFamily="34" charset="0"/>
              </a:rPr>
              <a:t>Prihodi od poreza</a:t>
            </a:r>
          </a:p>
          <a:p>
            <a:endParaRPr lang="hr-HR" b="1" i="1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 smtClean="0">
                <a:latin typeface="Calibri" panose="020F0502020204030204" pitchFamily="34" charset="0"/>
              </a:rPr>
              <a:t>Prihodi iz državnog proračuna</a:t>
            </a:r>
          </a:p>
          <a:p>
            <a:endParaRPr lang="hr-HR" b="1" i="1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 smtClean="0">
                <a:latin typeface="Calibri" panose="020F0502020204030204" pitchFamily="34" charset="0"/>
              </a:rPr>
              <a:t>Prihodi od imovine</a:t>
            </a:r>
          </a:p>
          <a:p>
            <a:endParaRPr lang="hr-HR" b="1" i="1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 smtClean="0">
                <a:latin typeface="Calibri" panose="020F0502020204030204" pitchFamily="34" charset="0"/>
              </a:rPr>
              <a:t>Prihodi od administrativnih pristojbi i po posebnim propisima </a:t>
            </a:r>
          </a:p>
          <a:p>
            <a:r>
              <a:rPr lang="hr-HR" b="1" i="1" dirty="0" smtClean="0">
                <a:latin typeface="Calibri" panose="020F0502020204030204" pitchFamily="34" charset="0"/>
              </a:rPr>
              <a:t>      </a:t>
            </a:r>
            <a:r>
              <a:rPr lang="hr-HR" b="1" i="1" u="sng" dirty="0" smtClean="0">
                <a:latin typeface="Calibri" panose="020F0502020204030204" pitchFamily="34" charset="0"/>
              </a:rPr>
              <a:t>(komunalni doprinos, komunalna naknada i grobna naknada)</a:t>
            </a:r>
          </a:p>
          <a:p>
            <a:endParaRPr lang="hr-HR" b="1" i="1" u="sng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 smtClean="0">
                <a:latin typeface="Calibri" panose="020F0502020204030204" pitchFamily="34" charset="0"/>
              </a:rPr>
              <a:t>Kapitalni prihodi</a:t>
            </a:r>
            <a:endParaRPr lang="hr-HR" b="1" i="1" dirty="0">
              <a:latin typeface="Calibri" panose="020F0502020204030204" pitchFamily="34" charset="0"/>
            </a:endParaRPr>
          </a:p>
        </p:txBody>
      </p:sp>
      <p:pic>
        <p:nvPicPr>
          <p:cNvPr id="4098" name="Picture 2" descr="Slikovni rezultat za prora&amp;ccaron;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149080"/>
            <a:ext cx="4289500" cy="189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69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PRORAČUN U MALOM ZA </a:t>
            </a:r>
            <a:r>
              <a:rPr lang="pl-PL" dirty="0" smtClean="0"/>
              <a:t>2020. </a:t>
            </a:r>
            <a:r>
              <a:rPr lang="pl-PL" dirty="0" smtClean="0"/>
              <a:t>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9</a:t>
            </a:fld>
            <a:endParaRPr lang="hr-HR"/>
          </a:p>
        </p:txBody>
      </p:sp>
      <p:graphicFrame>
        <p:nvGraphicFramePr>
          <p:cNvPr id="5" name="Tablic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4629648"/>
              </p:ext>
            </p:extLst>
          </p:nvPr>
        </p:nvGraphicFramePr>
        <p:xfrm>
          <a:off x="361306" y="2132856"/>
          <a:ext cx="8496944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4707139"/>
                <a:gridCol w="2205629"/>
                <a:gridCol w="864096"/>
              </a:tblGrid>
              <a:tr h="370840">
                <a:tc>
                  <a:txBody>
                    <a:bodyPr/>
                    <a:lstStyle/>
                    <a:p>
                      <a:r>
                        <a:rPr lang="hr-HR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Redni</a:t>
                      </a:r>
                      <a:r>
                        <a:rPr lang="hr-HR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broj</a:t>
                      </a:r>
                      <a:endParaRPr lang="hr-HR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r-HR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Vrsta prihoda</a:t>
                      </a:r>
                      <a:endParaRPr lang="hr-HR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Iznos</a:t>
                      </a:r>
                      <a:r>
                        <a:rPr lang="hr-HR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u kn</a:t>
                      </a:r>
                      <a:endParaRPr lang="hr-HR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%</a:t>
                      </a:r>
                      <a:endParaRPr lang="hr-HR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1.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Prihodi od poslovanja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9.360.000,00</a:t>
                      </a:r>
                      <a:endParaRPr lang="hr-HR" b="1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97,50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2.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Prihodi</a:t>
                      </a:r>
                      <a:r>
                        <a:rPr lang="hr-HR" b="1" i="1" baseline="0" dirty="0" smtClean="0">
                          <a:latin typeface="Calibri" panose="020F0502020204030204" pitchFamily="34" charset="0"/>
                        </a:rPr>
                        <a:t> od prodaje nefinancijske imovine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20.000,00</a:t>
                      </a:r>
                      <a:endParaRPr lang="hr-HR" b="1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0,21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3.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Primici od financijske imovine i zaduživanja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100.000,00</a:t>
                      </a:r>
                      <a:endParaRPr lang="hr-HR" b="1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1,04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4.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Raspoloživa sredstva iz prethodnih godina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120.000,00</a:t>
                      </a:r>
                      <a:endParaRPr lang="hr-HR" b="1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1,25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r"/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UKUPNO PRIHODI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9.600.000,00</a:t>
                      </a:r>
                      <a:endParaRPr lang="hr-HR" b="1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 smtClean="0">
                          <a:latin typeface="Calibri" panose="020F0502020204030204" pitchFamily="34" charset="0"/>
                        </a:rPr>
                        <a:t>100,00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kstniOkvir 6"/>
          <p:cNvSpPr txBox="1"/>
          <p:nvPr/>
        </p:nvSpPr>
        <p:spPr>
          <a:xfrm>
            <a:off x="361306" y="1196752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Odakle dolazi novac u proračun?</a:t>
            </a:r>
            <a:endParaRPr lang="hr-H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766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1023</TotalTime>
  <Words>1371</Words>
  <Application>Microsoft Office PowerPoint</Application>
  <PresentationFormat>Prikaz na zaslonu (4:3)</PresentationFormat>
  <Paragraphs>175</Paragraphs>
  <Slides>16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16</vt:i4>
      </vt:variant>
    </vt:vector>
  </HeadingPairs>
  <TitlesOfParts>
    <vt:vector size="17" baseType="lpstr">
      <vt:lpstr>Integral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prezentacija</dc:title>
  <dc:creator>Katarina</dc:creator>
  <cp:lastModifiedBy>Korisnik</cp:lastModifiedBy>
  <cp:revision>87</cp:revision>
  <dcterms:created xsi:type="dcterms:W3CDTF">2017-10-09T09:41:37Z</dcterms:created>
  <dcterms:modified xsi:type="dcterms:W3CDTF">2019-10-22T07:09:24Z</dcterms:modified>
</cp:coreProperties>
</file>