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74" r:id="rId15"/>
    <p:sldId id="269" r:id="rId16"/>
    <p:sldId id="275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</a:t>
            </a:r>
            <a:r>
              <a:rPr lang="hr-HR"/>
              <a:t>rihodi</a:t>
            </a:r>
            <a:r>
              <a:rPr lang="hr-HR" baseline="0"/>
              <a:t> poslovanja</a:t>
            </a:r>
            <a:endParaRPr lang="en-US"/>
          </a:p>
        </c:rich>
      </c:tx>
      <c:layout>
        <c:manualLayout>
          <c:xMode val="edge"/>
          <c:yMode val="edge"/>
          <c:x val="0.34405715449361934"/>
          <c:y val="8.252427184466024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575376500267596E-2"/>
          <c:w val="0.63532717893022006"/>
          <c:h val="0.898570254567693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1851191284279119"/>
          <c:y val="0.20790860790459445"/>
          <c:w val="0.46855705267445025"/>
          <c:h val="0.659364727467319"/>
        </c:manualLayout>
      </c:layout>
      <c:overlay val="0"/>
      <c:txPr>
        <a:bodyPr/>
        <a:lstStyle/>
        <a:p>
          <a:pPr>
            <a:defRPr sz="1200" b="1" i="0" u="none" baseline="0">
              <a:latin typeface="Calibri" panose="020F050202020403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7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511221494600297E-2"/>
          <c:y val="0.13734961652095154"/>
          <c:w val="0.61856308894971268"/>
          <c:h val="0.8496806806412191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Prihodi poslovanja</c:v>
                </c:pt>
              </c:strCache>
            </c:strRef>
          </c:tx>
          <c:explosion val="38"/>
          <c:dPt>
            <c:idx val="0"/>
            <c:bubble3D val="0"/>
            <c:explosion val="2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2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explosion val="3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explosion val="5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Prihodi od poreza - 3.282.000,00 kn</c:v>
                </c:pt>
                <c:pt idx="1">
                  <c:v>Pomoći iz inozemstva i od subjekata unutar općeg proračuna -4.685.000,00 kn</c:v>
                </c:pt>
                <c:pt idx="2">
                  <c:v>Prihodi od imovine - 737.000,00 kn</c:v>
                </c:pt>
                <c:pt idx="3">
                  <c:v>Prihodi od upravnih i administrativnih pristojbi, pristojbi po posebnim propisima - 653.000,00 kn</c:v>
                </c:pt>
                <c:pt idx="4">
                  <c:v>Kazne, upravne mjere i ostali prihodi - 3.000,00 kn</c:v>
                </c:pt>
              </c:strCache>
            </c:strRef>
          </c:cat>
          <c:val>
            <c:numRef>
              <c:f>List1!$B$2:$B$6</c:f>
              <c:numCache>
                <c:formatCode>###,000</c:formatCode>
                <c:ptCount val="5"/>
                <c:pt idx="0">
                  <c:v>3282000</c:v>
                </c:pt>
                <c:pt idx="1">
                  <c:v>4685000</c:v>
                </c:pt>
                <c:pt idx="2">
                  <c:v>737000</c:v>
                </c:pt>
                <c:pt idx="3">
                  <c:v>653000</c:v>
                </c:pt>
                <c:pt idx="4">
                  <c:v>3000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52868828066719"/>
          <c:y val="0.14773403313610317"/>
          <c:w val="0.38444823095052932"/>
          <c:h val="0.8234533080553773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05017760789342E-4"/>
          <c:y val="0.12108673434860058"/>
          <c:w val="0.62811625109361324"/>
          <c:h val="0.8600460327074501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Rashodi poslovanja</c:v>
                </c:pt>
              </c:strCache>
            </c:strRef>
          </c:tx>
          <c:explosion val="55"/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4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4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explosion val="4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explosion val="36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29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Rashodi za zaposlene - 760.950,00 kn</c:v>
                </c:pt>
                <c:pt idx="1">
                  <c:v>Materijalni rashodi - 2.103.537,46 kn</c:v>
                </c:pt>
                <c:pt idx="2">
                  <c:v>Financijski rashodi - 69.500,00 kn</c:v>
                </c:pt>
                <c:pt idx="3">
                  <c:v>Subvencije - 205.890,00 kn</c:v>
                </c:pt>
                <c:pt idx="4">
                  <c:v>Naknade građanima i kućanstvima na temelju osiguranja i druge naknade - 608.110,00 kn</c:v>
                </c:pt>
                <c:pt idx="5">
                  <c:v>Ostali rashodi - 509.590,00 kn</c:v>
                </c:pt>
              </c:strCache>
            </c:strRef>
          </c:cat>
          <c:val>
            <c:numRef>
              <c:f>List1!$B$2:$B$7</c:f>
              <c:numCache>
                <c:formatCode>###,000</c:formatCode>
                <c:ptCount val="6"/>
                <c:pt idx="0">
                  <c:v>760950</c:v>
                </c:pt>
                <c:pt idx="1">
                  <c:v>2103537.46</c:v>
                </c:pt>
                <c:pt idx="2">
                  <c:v>69500</c:v>
                </c:pt>
                <c:pt idx="3">
                  <c:v>205890</c:v>
                </c:pt>
                <c:pt idx="4">
                  <c:v>608110</c:v>
                </c:pt>
                <c:pt idx="5">
                  <c:v>509590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61084929502327567"/>
          <c:y val="0.20592689112354229"/>
          <c:w val="0.38756179243347338"/>
          <c:h val="0.776951514240849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2D6BA-754C-42C9-B17E-A3B6BD53B9D3}" type="datetimeFigureOut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AB206-63DA-4495-BC4C-7323B06656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43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B206-63DA-4495-BC4C-7323B066561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45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B206-63DA-4495-BC4C-7323B0665611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70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DB1957-5BC0-46DA-895A-6144A7088BD2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1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60EB-2265-4140-85C7-5B43F3AB5210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49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EAC-216E-486C-99D1-0D293E7D793A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2DCE-3105-4831-8CA2-B217AE8ED5B0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911C-9578-477B-AB82-3B247E7063FB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1839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7406-1BA5-4B5B-A707-2EA5FFD1B05C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896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2F95-F225-4AEE-91BC-8653F6D6EBF7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5492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C448-231A-4B1D-B058-661E99978272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4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E984-8C82-4D89-A362-6EFE55FF3A3F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7694-48B4-4D7B-87B6-B8CB994A7F03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26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9AA9-B253-4F21-B973-26CF02DA38D8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0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B2911C-9578-477B-AB82-3B247E7063FB}" type="datetime1">
              <a:rPr lang="hr-HR" smtClean="0"/>
              <a:pPr/>
              <a:t>22.10.2019.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sinja.hr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27" y="1628800"/>
            <a:ext cx="6723965" cy="338437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8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777969" y="73381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Proračun u </a:t>
            </a:r>
            <a:r>
              <a:rPr lang="hr-H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malom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Općine Lasinja za 2020. godinu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131839" y="53595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Vodič za građane</a:t>
            </a:r>
            <a:endParaRPr lang="hr-H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r="5905"/>
          <a:stretch/>
        </p:blipFill>
        <p:spPr>
          <a:xfrm>
            <a:off x="1376427" y="1628800"/>
            <a:ext cx="936105" cy="10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10</a:t>
            </a:fld>
            <a:endParaRPr lang="hr-HR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2872461581"/>
              </p:ext>
            </p:extLst>
          </p:nvPr>
        </p:nvGraphicFramePr>
        <p:xfrm>
          <a:off x="1691680" y="836712"/>
          <a:ext cx="58928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697185" y="462734"/>
            <a:ext cx="38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4249953168"/>
              </p:ext>
            </p:extLst>
          </p:nvPr>
        </p:nvGraphicFramePr>
        <p:xfrm>
          <a:off x="697184" y="1124744"/>
          <a:ext cx="812328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3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749307" y="64963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  <a:endParaRPr lang="hr-H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755576" y="1484784"/>
            <a:ext cx="75834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Rashodi za zaposlene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Materijalni rashodi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Financijski rashodi</a:t>
            </a:r>
          </a:p>
          <a:p>
            <a:endParaRPr lang="hr-HR" b="1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Subvencije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Naknade građanima i kućanstvima na temelju osiguranja i druge naknade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Rashodi za nabavu nefinancijske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Izdaci za otplatu glavnice primljenih kredita i zajmova</a:t>
            </a:r>
            <a:endParaRPr lang="hr-HR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67544" y="90872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90299"/>
              </p:ext>
            </p:extLst>
          </p:nvPr>
        </p:nvGraphicFramePr>
        <p:xfrm>
          <a:off x="467544" y="1772816"/>
          <a:ext cx="79928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59"/>
                <a:gridCol w="4493578"/>
                <a:gridCol w="1759947"/>
                <a:gridCol w="936104"/>
              </a:tblGrid>
              <a:tr h="621601"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Redni</a:t>
                      </a:r>
                      <a:r>
                        <a:rPr lang="hr-HR" b="1" i="1" baseline="0" dirty="0" smtClean="0">
                          <a:latin typeface="Calibri" panose="020F0502020204030204" pitchFamily="34" charset="0"/>
                        </a:rPr>
                        <a:t> broj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Vrste rashoda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Iznos u kn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%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1.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Rashodi poslovanja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4.257.577,46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44,35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2.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Rashodi</a:t>
                      </a:r>
                      <a:r>
                        <a:rPr lang="hr-HR" b="1" i="1" baseline="0" dirty="0" smtClean="0">
                          <a:latin typeface="Calibri" panose="020F0502020204030204" pitchFamily="34" charset="0"/>
                        </a:rPr>
                        <a:t> za nabavu nefinancijske imovine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4.739.422,54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49,37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3.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Izdaci za financijsku imovinu i otplatu zajmova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603.000,00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6,28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0134">
                <a:tc gridSpan="2"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UKUPNO</a:t>
                      </a:r>
                      <a:r>
                        <a:rPr lang="hr-HR" b="1" i="1" baseline="0" dirty="0" smtClean="0">
                          <a:latin typeface="Calibri" panose="020F0502020204030204" pitchFamily="34" charset="0"/>
                        </a:rPr>
                        <a:t> RASHODI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9.600.000,00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100,00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39552" y="39932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1646712586"/>
              </p:ext>
            </p:extLst>
          </p:nvPr>
        </p:nvGraphicFramePr>
        <p:xfrm>
          <a:off x="534030" y="1268760"/>
          <a:ext cx="814242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7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17484" y="1700808"/>
            <a:ext cx="831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 smtClean="0">
                <a:latin typeface="Calibri" panose="020F0502020204030204" pitchFamily="34" charset="0"/>
              </a:rPr>
              <a:t>Modernizacija nerazvrstanih cesta – 850.000,00 kn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 smtClean="0">
                <a:latin typeface="Calibri" panose="020F0502020204030204" pitchFamily="34" charset="0"/>
              </a:rPr>
              <a:t>Nabava komunalnog traktora i </a:t>
            </a:r>
            <a:r>
              <a:rPr lang="hr-HR" b="1" i="1" dirty="0" err="1" smtClean="0">
                <a:latin typeface="Calibri" panose="020F0502020204030204" pitchFamily="34" charset="0"/>
              </a:rPr>
              <a:t>malčera</a:t>
            </a:r>
            <a:r>
              <a:rPr lang="hr-HR" b="1" i="1" dirty="0" smtClean="0">
                <a:latin typeface="Calibri" panose="020F0502020204030204" pitchFamily="34" charset="0"/>
              </a:rPr>
              <a:t>– 300.000,00 kn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 smtClean="0">
                <a:latin typeface="Calibri" panose="020F0502020204030204" pitchFamily="34" charset="0"/>
              </a:rPr>
              <a:t>Rekonstrukcija i sanacija društvenog doma Desni Štefanki – 300.000,00 kn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 smtClean="0">
                <a:latin typeface="Calibri" panose="020F0502020204030204" pitchFamily="34" charset="0"/>
              </a:rPr>
              <a:t>Izrada III. Izmjena i dopuna prostornog plana Općine Lasinja – 200.000,00 kuna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O</a:t>
            </a:r>
            <a:r>
              <a:rPr lang="hr-HR" b="1" i="1" dirty="0" smtClean="0">
                <a:latin typeface="Calibri" panose="020F0502020204030204" pitchFamily="34" charset="0"/>
              </a:rPr>
              <a:t>premanje reciklažnog dvorišta s kontejnerima – </a:t>
            </a:r>
            <a:r>
              <a:rPr lang="hr-HR" b="1" i="1" dirty="0">
                <a:latin typeface="Calibri" panose="020F0502020204030204" pitchFamily="34" charset="0"/>
              </a:rPr>
              <a:t>1</a:t>
            </a:r>
            <a:r>
              <a:rPr lang="hr-HR" b="1" i="1" dirty="0" smtClean="0">
                <a:latin typeface="Calibri" panose="020F0502020204030204" pitchFamily="34" charset="0"/>
              </a:rPr>
              <a:t>00.000,00 kuna</a:t>
            </a:r>
          </a:p>
          <a:p>
            <a:endParaRPr lang="hr-HR" b="1" i="1" dirty="0">
              <a:latin typeface="Calibri" panose="020F050202020403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23528" y="777799"/>
            <a:ext cx="762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Projekti za prijavu na javne pozive Ministarstva RH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Desktop\IMG_8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836712"/>
            <a:ext cx="6192688" cy="34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339752" y="83671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Općina</a:t>
            </a:r>
            <a:r>
              <a:rPr lang="hr-H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Lasinja</a:t>
            </a:r>
            <a:endParaRPr lang="hr-H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83568" y="479715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 :</a:t>
            </a:r>
          </a:p>
          <a:p>
            <a:r>
              <a:rPr lang="hr-H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Adresa</a:t>
            </a:r>
            <a:r>
              <a:rPr lang="hr-HR" sz="1600" b="1" i="1" dirty="0" smtClean="0">
                <a:latin typeface="Calibri" panose="020F0502020204030204" pitchFamily="34" charset="0"/>
              </a:rPr>
              <a:t>: Lasinjska cesta 19, 47206 Lasinja</a:t>
            </a:r>
          </a:p>
          <a:p>
            <a:r>
              <a:rPr lang="hr-H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Telefon: </a:t>
            </a:r>
            <a:r>
              <a:rPr lang="hr-HR" sz="1600" b="1" i="1" dirty="0" smtClean="0">
                <a:latin typeface="Calibri" panose="020F0502020204030204" pitchFamily="34" charset="0"/>
              </a:rPr>
              <a:t>047/884-010; 047/884-293</a:t>
            </a:r>
            <a:endParaRPr lang="hr-HR" sz="1600" b="1" i="1" dirty="0" smtClean="0">
              <a:latin typeface="Calibri" panose="020F0502020204030204" pitchFamily="34" charset="0"/>
            </a:endParaRPr>
          </a:p>
          <a:p>
            <a:r>
              <a:rPr lang="hr-H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Faks</a:t>
            </a:r>
            <a:r>
              <a:rPr lang="hr-HR" sz="1600" dirty="0" smtClean="0">
                <a:latin typeface="Calibri" panose="020F0502020204030204" pitchFamily="34" charset="0"/>
              </a:rPr>
              <a:t>: </a:t>
            </a:r>
            <a:r>
              <a:rPr lang="hr-HR" sz="1600" b="1" i="1" dirty="0" smtClean="0">
                <a:latin typeface="Calibri" panose="020F0502020204030204" pitchFamily="34" charset="0"/>
              </a:rPr>
              <a:t>047/400-686</a:t>
            </a:r>
          </a:p>
          <a:p>
            <a:r>
              <a:rPr lang="hr-H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E-mail</a:t>
            </a:r>
            <a:r>
              <a:rPr lang="hr-HR" sz="1600" dirty="0" smtClean="0">
                <a:latin typeface="Calibri" panose="020F0502020204030204" pitchFamily="34" charset="0"/>
              </a:rPr>
              <a:t>: </a:t>
            </a:r>
            <a:r>
              <a:rPr lang="hr-HR" sz="1600" b="1" i="1" dirty="0" smtClean="0">
                <a:latin typeface="Calibri" panose="020F0502020204030204" pitchFamily="34" charset="0"/>
              </a:rPr>
              <a:t>pisarnica@</a:t>
            </a:r>
            <a:r>
              <a:rPr lang="hr-HR" sz="1600" b="1" i="1" dirty="0" err="1" smtClean="0">
                <a:latin typeface="Calibri" panose="020F0502020204030204" pitchFamily="34" charset="0"/>
              </a:rPr>
              <a:t>lasinja.hr</a:t>
            </a:r>
            <a:endParaRPr lang="hr-HR" sz="1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</a:t>
            </a:r>
            <a:r>
              <a:rPr lang="pl-PL" smtClean="0"/>
              <a:t>ZA </a:t>
            </a:r>
            <a:r>
              <a:rPr lang="pl-PL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627784" y="2437066"/>
            <a:ext cx="374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Zahvaljujemo na pažnji!</a:t>
            </a:r>
            <a:endParaRPr lang="hr-H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otografija Marije Per&amp;ccaron;i&amp;cacute;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 rot="19860876">
            <a:off x="1532500" y="3223886"/>
            <a:ext cx="5280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Zahvaljujemo na pažnji!</a:t>
            </a:r>
            <a:endParaRPr lang="hr-HR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6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2020. GODINU - VODIČ ZA GRAĐANE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riječ načelnika Općine Lasinja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33657" y="843019"/>
            <a:ext cx="83245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                    </a:t>
            </a:r>
            <a:r>
              <a:rPr lang="hr-HR" b="1" i="1" dirty="0" smtClean="0">
                <a:latin typeface="Calibri" panose="020F0502020204030204" pitchFamily="34" charset="0"/>
              </a:rPr>
              <a:t>Poštovani mještani i mještanke Općine Lasinja, čast mi je ponuditi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hr-HR" b="1" i="1" dirty="0" smtClean="0">
                <a:latin typeface="Calibri" panose="020F0502020204030204" pitchFamily="34" charset="0"/>
              </a:rPr>
              <a:t>                          Vam prikaz Proračuna Općine Lasinja kako bismo Vam približili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hr-HR" b="1" i="1" dirty="0" smtClean="0">
                <a:latin typeface="Calibri" panose="020F0502020204030204" pitchFamily="34" charset="0"/>
              </a:rPr>
              <a:t>                          općinske financije i što bolje vas upoznali s najvažnijim dokumentom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hr-HR" b="1" i="1" dirty="0" smtClean="0">
                <a:latin typeface="Calibri" panose="020F0502020204030204" pitchFamily="34" charset="0"/>
              </a:rPr>
              <a:t>                          potrebnim za funkcioniranje naše Općine. U tu svrhu pripremili smo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hr-HR" b="1" i="1" dirty="0" smtClean="0">
                <a:latin typeface="Calibri" panose="020F0502020204030204" pitchFamily="34" charset="0"/>
              </a:rPr>
              <a:t>                          Proračun u malom za 2020. godinu koji se nalazi pred Vama. U ovom dokumentu smo na jednostavan i slikovit način prikazali najvažnije planirane godišnje prihode i primitke, te sve rashode i izdatke Općine, a sve u cilju uvida gdje i kako se troši proračunski novac. Kroz brošuru Proračun u malom prikazat ćemo Vam koji su projekti u planu, a od velike su važnosti za razvoj naše Općine. Strateški i najvažniji projekt u 2020. godini je izgradnja rotora „</a:t>
            </a:r>
            <a:r>
              <a:rPr lang="hr-HR" b="1" i="1" dirty="0" err="1" smtClean="0">
                <a:latin typeface="Calibri" panose="020F0502020204030204" pitchFamily="34" charset="0"/>
              </a:rPr>
              <a:t>Brezje</a:t>
            </a:r>
            <a:r>
              <a:rPr lang="hr-HR" b="1" i="1" dirty="0" smtClean="0">
                <a:latin typeface="Calibri" panose="020F0502020204030204" pitchFamily="34" charset="0"/>
              </a:rPr>
              <a:t>” u </a:t>
            </a:r>
            <a:r>
              <a:rPr lang="hr-HR" b="1" i="1" dirty="0" err="1" smtClean="0">
                <a:latin typeface="Calibri" panose="020F0502020204030204" pitchFamily="34" charset="0"/>
              </a:rPr>
              <a:t>Lasinji</a:t>
            </a:r>
            <a:r>
              <a:rPr lang="hr-HR" b="1" i="1" dirty="0" smtClean="0">
                <a:latin typeface="Calibri" panose="020F0502020204030204" pitchFamily="34" charset="0"/>
              </a:rPr>
              <a:t> te priprema projekata za novo programsko razdoblje 2020.-2027.godina.  Kao i ranijih godina i ovaj će Proračun za sve stanovnike naše Općine osigurati najvišu razinu javnih usluga. Posebno smo vodili računa o zadržavanju standarda javnih potreba stanovnika, osobito u segmentu predškolskog i školskog odgoja djece i mladih kao i pomoć starijim i nemoćnim osobama kroz projekt „Zaželi novu priliku u </a:t>
            </a:r>
            <a:r>
              <a:rPr lang="hr-HR" b="1" i="1" dirty="0">
                <a:latin typeface="Calibri" panose="020F0502020204030204" pitchFamily="34" charset="0"/>
              </a:rPr>
              <a:t>P</a:t>
            </a:r>
            <a:r>
              <a:rPr lang="hr-HR" b="1" i="1" dirty="0" smtClean="0">
                <a:latin typeface="Calibri" panose="020F0502020204030204" pitchFamily="34" charset="0"/>
              </a:rPr>
              <a:t>okuplju”, ali smo isto tako zadržali visoki komunalni standard uređenja naše Općine (nerazvrstane ceste, javna rasvjeta, javne površine-dječja igrališta, pješačke staze, groblja i društveni domovi).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225550" cy="1296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2020.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23528" y="669628"/>
            <a:ext cx="86981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i="1" dirty="0" smtClean="0">
                <a:latin typeface="Calibri" panose="020F0502020204030204" pitchFamily="34" charset="0"/>
              </a:rPr>
              <a:t>Svjesni smo da bez ulaganja nema napretka, osigurali smo i znatna sredstva za važne investicije, projekte i dokumente koji su preduvjet za kandidiranje na fondove EU. Kako bismo potakli obrazovanje mladih ljudi i olakšali roditeljima školovanje sufinanciramo: školsku kuhinju svim učenicima, školu u prirodi, nabavku knjiga i radnih bilježnica, boravak djece u dječjim vrtićima, besplatan prijevoz učenika srednjih škola, učeničke domove i jednokratne isplate svakom novorođenom djetetu. Cilj nam je da što više mladih ljudi i obitelji ostane u Općini. Nadam se da ćete kroz Proračun u malom saznati više o mogućnostima i obvezama financiranja iz općinskog proračuna, te da tako možemo zajedno, kroz Vaše prijedloge i sugestije, usmjeriti proračunske sredstva na dobrobit svih građana Općine Lasinja. Pozivam Vas da sudjelujete u stvaranju naše zajedničke budućnosti kakvu želimo, jer svoje potencijale možemo razviti samo ako vjerujemo da ćemo na taj način održati i unaprijediti svoju sredinu. Gradimo i dalje zajedno Općinu Lasinju u vjeri i nadi da će postati moderna i uređena sredina ugodna i kvalitetna za život, na sveopće zadovoljstvo naših mještana, kao i mnogih posjetitelja kojima će uređena Općina biti omiljeno odredište i srdačan domaćin.</a:t>
            </a:r>
          </a:p>
          <a:p>
            <a:endParaRPr lang="hr-HR" b="1" i="1" dirty="0"/>
          </a:p>
          <a:p>
            <a:r>
              <a:rPr lang="hr-HR" b="1" i="1" dirty="0" smtClean="0">
                <a:latin typeface="Calibri" panose="020F0502020204030204" pitchFamily="34" charset="0"/>
              </a:rPr>
              <a:t>                                                                                                                            Vaš načelnik</a:t>
            </a:r>
          </a:p>
          <a:p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hr-HR" b="1" i="1" dirty="0" smtClean="0">
                <a:latin typeface="Calibri" panose="020F0502020204030204" pitchFamily="34" charset="0"/>
              </a:rPr>
              <a:t>                                                                                                                         Željko Prigorac</a:t>
            </a:r>
          </a:p>
        </p:txBody>
      </p:sp>
    </p:spTree>
    <p:extLst>
      <p:ext uri="{BB962C8B-B14F-4D97-AF65-F5344CB8AC3E}">
        <p14:creationId xmlns:p14="http://schemas.microsoft.com/office/powerpoint/2010/main" val="18059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492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proračun?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1520" y="1196752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libri" panose="020F0502020204030204" pitchFamily="34" charset="0"/>
              </a:rPr>
              <a:t>Proračun je temeljni financijski dokument u kojem su iskazani svi planirani </a:t>
            </a:r>
            <a:endParaRPr lang="hr-HR" b="1" i="1" dirty="0" smtClean="0">
              <a:latin typeface="Calibri" panose="020F0502020204030204" pitchFamily="34" charset="0"/>
            </a:endParaRPr>
          </a:p>
          <a:p>
            <a:r>
              <a:rPr lang="hr-HR" b="1" i="1" dirty="0" smtClean="0">
                <a:latin typeface="Calibri" panose="020F0502020204030204" pitchFamily="34" charset="0"/>
              </a:rPr>
              <a:t>g</a:t>
            </a:r>
            <a:r>
              <a:rPr lang="vi-VN" b="1" i="1" dirty="0" smtClean="0">
                <a:latin typeface="Calibri" panose="020F0502020204030204" pitchFamily="34" charset="0"/>
              </a:rPr>
              <a:t>odišnji prihodi i primici, te svi rashodi i izdaci </a:t>
            </a:r>
            <a:r>
              <a:rPr lang="hr-HR" b="1" i="1" dirty="0" smtClean="0">
                <a:latin typeface="Calibri" panose="020F0502020204030204" pitchFamily="34" charset="0"/>
              </a:rPr>
              <a:t>općine</a:t>
            </a:r>
            <a:r>
              <a:rPr lang="vi-VN" b="1" i="1" dirty="0" smtClean="0">
                <a:latin typeface="Calibri" panose="020F0502020204030204" pitchFamily="34" charset="0"/>
              </a:rPr>
              <a:t> kojeg donosi </a:t>
            </a:r>
            <a:r>
              <a:rPr lang="hr-HR" b="1" i="1" dirty="0">
                <a:latin typeface="Calibri" panose="020F0502020204030204" pitchFamily="34" charset="0"/>
              </a:rPr>
              <a:t>O</a:t>
            </a:r>
            <a:r>
              <a:rPr lang="hr-HR" b="1" i="1" dirty="0" smtClean="0">
                <a:latin typeface="Calibri" panose="020F0502020204030204" pitchFamily="34" charset="0"/>
              </a:rPr>
              <a:t>pćinsko</a:t>
            </a:r>
            <a:r>
              <a:rPr lang="vi-VN" b="1" i="1" dirty="0" smtClean="0">
                <a:latin typeface="Calibri" panose="020F0502020204030204" pitchFamily="34" charset="0"/>
              </a:rPr>
              <a:t> vijeće.</a:t>
            </a:r>
            <a:endParaRPr lang="hr-HR" b="1" i="1" dirty="0" smtClean="0">
              <a:latin typeface="Calibri" panose="020F0502020204030204" pitchFamily="34" charset="0"/>
            </a:endParaRPr>
          </a:p>
          <a:p>
            <a:r>
              <a:rPr lang="vi-VN" b="1" i="1" dirty="0" smtClean="0">
                <a:latin typeface="Calibri" panose="020F0502020204030204" pitchFamily="34" charset="0"/>
              </a:rPr>
              <a:t> </a:t>
            </a:r>
            <a:endParaRPr lang="hr-HR" b="1" i="1" dirty="0" smtClean="0">
              <a:latin typeface="Calibri" panose="020F0502020204030204" pitchFamily="34" charset="0"/>
            </a:endParaRPr>
          </a:p>
          <a:p>
            <a:r>
              <a:rPr lang="vi-VN" b="1" i="1" dirty="0" smtClean="0">
                <a:latin typeface="Calibri" panose="020F0502020204030204" pitchFamily="34" charset="0"/>
              </a:rPr>
              <a:t>Proračun se odnosi na fiskalnu godinu koja započinje</a:t>
            </a:r>
            <a:r>
              <a:rPr lang="hr-HR" b="1" i="1" dirty="0" smtClean="0">
                <a:latin typeface="Calibri" panose="020F0502020204030204" pitchFamily="34" charset="0"/>
              </a:rPr>
              <a:t>  </a:t>
            </a:r>
            <a:r>
              <a:rPr lang="vi-VN" b="1" i="1" dirty="0" smtClean="0">
                <a:latin typeface="Calibri" panose="020F0502020204030204" pitchFamily="34" charset="0"/>
              </a:rPr>
              <a:t>01. </a:t>
            </a:r>
            <a:r>
              <a:rPr lang="hr-HR" b="1" i="1" dirty="0" smtClean="0">
                <a:latin typeface="Calibri" panose="020F0502020204030204" pitchFamily="34" charset="0"/>
              </a:rPr>
              <a:t>s</a:t>
            </a:r>
            <a:r>
              <a:rPr lang="vi-VN" b="1" i="1" dirty="0" smtClean="0">
                <a:latin typeface="Calibri" panose="020F0502020204030204" pitchFamily="34" charset="0"/>
              </a:rPr>
              <a:t>iječnja</a:t>
            </a:r>
            <a:r>
              <a:rPr lang="hr-HR" b="1" i="1" dirty="0" smtClean="0">
                <a:latin typeface="Calibri" panose="020F0502020204030204" pitchFamily="34" charset="0"/>
              </a:rPr>
              <a:t>,</a:t>
            </a:r>
            <a:r>
              <a:rPr lang="vi-VN" b="1" i="1" dirty="0" smtClean="0">
                <a:latin typeface="Calibri" panose="020F0502020204030204" pitchFamily="34" charset="0"/>
              </a:rPr>
              <a:t> a završava</a:t>
            </a:r>
            <a:r>
              <a:rPr lang="hr-HR" b="1" i="1" dirty="0" smtClean="0">
                <a:latin typeface="Calibri" panose="020F0502020204030204" pitchFamily="34" charset="0"/>
              </a:rPr>
              <a:t> </a:t>
            </a:r>
            <a:r>
              <a:rPr lang="vi-VN" b="1" i="1" dirty="0" smtClean="0">
                <a:latin typeface="Calibri" panose="020F0502020204030204" pitchFamily="34" charset="0"/>
              </a:rPr>
              <a:t>31.</a:t>
            </a:r>
            <a:r>
              <a:rPr lang="hr-HR" b="1" i="1" dirty="0" smtClean="0">
                <a:latin typeface="Calibri" panose="020F0502020204030204" pitchFamily="34" charset="0"/>
              </a:rPr>
              <a:t> </a:t>
            </a:r>
            <a:r>
              <a:rPr lang="hr-HR" b="1" i="1" dirty="0">
                <a:latin typeface="Calibri" panose="020F0502020204030204" pitchFamily="34" charset="0"/>
              </a:rPr>
              <a:t>p</a:t>
            </a:r>
            <a:r>
              <a:rPr lang="vi-VN" b="1" i="1" dirty="0" smtClean="0">
                <a:latin typeface="Calibri" panose="020F0502020204030204" pitchFamily="34" charset="0"/>
              </a:rPr>
              <a:t>rosinca svake kalendarske godine. </a:t>
            </a:r>
            <a:endParaRPr lang="hr-HR" b="1" i="1" dirty="0" smtClean="0">
              <a:latin typeface="Calibri" panose="020F0502020204030204" pitchFamily="34" charset="0"/>
            </a:endParaRPr>
          </a:p>
          <a:p>
            <a:endParaRPr lang="hr-HR" b="1" i="1" dirty="0">
              <a:latin typeface="Calibri" panose="020F0502020204030204" pitchFamily="34" charset="0"/>
            </a:endParaRPr>
          </a:p>
          <a:p>
            <a:r>
              <a:rPr lang="hr-HR" b="1" i="1" dirty="0">
                <a:latin typeface="Calibri" panose="020F0502020204030204" pitchFamily="34" charset="0"/>
                <a:cs typeface="Arial" panose="020B0604020202020204" pitchFamily="34" charset="0"/>
              </a:rPr>
              <a:t>Proračun u malom predstavlja sažetak Proračuna Općine, te </a:t>
            </a:r>
            <a:r>
              <a:rPr lang="hr-HR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na jednostavan </a:t>
            </a:r>
            <a:r>
              <a:rPr lang="hr-HR" b="1" i="1" dirty="0">
                <a:latin typeface="Calibri" panose="020F0502020204030204" pitchFamily="34" charset="0"/>
                <a:cs typeface="Arial" panose="020B0604020202020204" pitchFamily="34" charset="0"/>
              </a:rPr>
              <a:t>i svima razumljiv način u kratkim crtama </a:t>
            </a:r>
            <a:r>
              <a:rPr lang="hr-HR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predstavlja planove </a:t>
            </a:r>
            <a:r>
              <a:rPr lang="hr-HR" b="1" i="1" dirty="0">
                <a:latin typeface="Calibri" panose="020F0502020204030204" pitchFamily="34" charset="0"/>
                <a:cs typeface="Arial" panose="020B0604020202020204" pitchFamily="34" charset="0"/>
              </a:rPr>
              <a:t>i aktivnosti Općine </a:t>
            </a:r>
            <a:r>
              <a:rPr lang="hr-HR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Lasinja </a:t>
            </a:r>
            <a:r>
              <a:rPr lang="hr-HR" b="1" i="1" dirty="0">
                <a:latin typeface="Calibri" panose="020F0502020204030204" pitchFamily="34" charset="0"/>
                <a:cs typeface="Arial" panose="020B0604020202020204" pitchFamily="34" charset="0"/>
              </a:rPr>
              <a:t>u svezi korištenja općinskog novca.</a:t>
            </a:r>
            <a:endParaRPr lang="hr-HR" b="1" i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likovni rezultat za prora&amp;ccaron;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1818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39552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donosi proračun?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39552" y="1124744"/>
            <a:ext cx="828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latin typeface="Calibri" panose="020F0502020204030204" pitchFamily="34" charset="0"/>
              </a:rPr>
              <a:t>Proračun </a:t>
            </a:r>
            <a:r>
              <a:rPr lang="hr-HR" b="1" i="1" dirty="0">
                <a:latin typeface="Calibri" panose="020F0502020204030204" pitchFamily="34" charset="0"/>
              </a:rPr>
              <a:t>donosi predstavničko tijelo jedinice </a:t>
            </a:r>
            <a:r>
              <a:rPr lang="hr-HR" b="1" i="1" dirty="0" smtClean="0">
                <a:latin typeface="Calibri" panose="020F0502020204030204" pitchFamily="34" charset="0"/>
              </a:rPr>
              <a:t>lokalne samouprave </a:t>
            </a:r>
            <a:r>
              <a:rPr lang="hr-HR" b="1" i="1" dirty="0">
                <a:latin typeface="Calibri" panose="020F0502020204030204" pitchFamily="34" charset="0"/>
              </a:rPr>
              <a:t>odnosno Općinsko vijeće Općine </a:t>
            </a:r>
            <a:r>
              <a:rPr lang="hr-HR" b="1" i="1" dirty="0" smtClean="0">
                <a:latin typeface="Calibri" panose="020F0502020204030204" pitchFamily="34" charset="0"/>
              </a:rPr>
              <a:t>Lasinja </a:t>
            </a:r>
            <a:r>
              <a:rPr lang="hr-HR" b="1" i="1" dirty="0">
                <a:latin typeface="Calibri" panose="020F0502020204030204" pitchFamily="34" charset="0"/>
              </a:rPr>
              <a:t>do konca tekuće </a:t>
            </a:r>
            <a:r>
              <a:rPr lang="hr-HR" b="1" i="1" dirty="0" smtClean="0">
                <a:latin typeface="Calibri" panose="020F0502020204030204" pitchFamily="34" charset="0"/>
              </a:rPr>
              <a:t>godine za </a:t>
            </a:r>
            <a:r>
              <a:rPr lang="hr-HR" b="1" i="1" dirty="0">
                <a:latin typeface="Calibri" panose="020F0502020204030204" pitchFamily="34" charset="0"/>
              </a:rPr>
              <a:t>narednu proračunsku godinu</a:t>
            </a:r>
            <a:r>
              <a:rPr lang="hr-HR" b="1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hr-HR" b="1" i="1" dirty="0" smtClean="0">
                <a:latin typeface="Calibri" panose="020F0502020204030204" pitchFamily="34" charset="0"/>
              </a:rPr>
              <a:t>Ako </a:t>
            </a:r>
            <a:r>
              <a:rPr lang="hr-HR" b="1" i="1" dirty="0">
                <a:latin typeface="Calibri" panose="020F0502020204030204" pitchFamily="34" charset="0"/>
              </a:rPr>
              <a:t>se proračun ne donese u </a:t>
            </a:r>
            <a:r>
              <a:rPr lang="hr-HR" b="1" i="1" dirty="0" smtClean="0">
                <a:latin typeface="Calibri" panose="020F0502020204030204" pitchFamily="34" charset="0"/>
              </a:rPr>
              <a:t>roku, moguće je donijeti Odluku o privremenom financiranju, u protivnom slijedi raspuštanje </a:t>
            </a:r>
            <a:r>
              <a:rPr lang="hr-HR" b="1" i="1" dirty="0">
                <a:latin typeface="Calibri" panose="020F0502020204030204" pitchFamily="34" charset="0"/>
              </a:rPr>
              <a:t>Općinskog vijeća i prijevremeni </a:t>
            </a:r>
            <a:r>
              <a:rPr lang="hr-HR" b="1" i="1" dirty="0" smtClean="0">
                <a:latin typeface="Calibri" panose="020F0502020204030204" pitchFamily="34" charset="0"/>
              </a:rPr>
              <a:t>izbori, odnosno razrješenje izvršnog tijela ako općinski načelnik ne predloži proračun Vijeću. </a:t>
            </a:r>
            <a:endParaRPr lang="hr-HR" b="1" i="1" dirty="0">
              <a:latin typeface="Calibri" panose="020F050202020403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12143" y="2733204"/>
            <a:ext cx="381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to rebalans proračuna?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39553" y="347487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libri" panose="020F0502020204030204" pitchFamily="34" charset="0"/>
              </a:rPr>
              <a:t>Tijekom </a:t>
            </a:r>
            <a:r>
              <a:rPr lang="vi-VN" b="1" i="1" dirty="0">
                <a:latin typeface="Calibri" panose="020F0502020204030204" pitchFamily="34" charset="0"/>
              </a:rPr>
              <a:t>godine na koju se proračun odnosi moguće su izmjene i dopune </a:t>
            </a:r>
            <a:r>
              <a:rPr lang="vi-VN" b="1" i="1" dirty="0" smtClean="0">
                <a:latin typeface="Calibri" panose="020F0502020204030204" pitchFamily="34" charset="0"/>
              </a:rPr>
              <a:t>odnosno</a:t>
            </a:r>
            <a:endParaRPr lang="hr-HR" b="1" i="1" dirty="0" smtClean="0">
              <a:latin typeface="Calibri" panose="020F0502020204030204" pitchFamily="34" charset="0"/>
            </a:endParaRPr>
          </a:p>
          <a:p>
            <a:r>
              <a:rPr lang="vi-VN" b="1" i="1" dirty="0" smtClean="0">
                <a:latin typeface="Calibri" panose="020F0502020204030204" pitchFamily="34" charset="0"/>
              </a:rPr>
              <a:t>rebalans </a:t>
            </a:r>
            <a:r>
              <a:rPr lang="vi-VN" b="1" i="1" dirty="0">
                <a:latin typeface="Calibri" panose="020F0502020204030204" pitchFamily="34" charset="0"/>
              </a:rPr>
              <a:t>proračuna. </a:t>
            </a:r>
            <a:r>
              <a:rPr lang="vi-VN" b="1" i="1" dirty="0" smtClean="0">
                <a:latin typeface="Calibri" panose="020F0502020204030204" pitchFamily="34" charset="0"/>
              </a:rPr>
              <a:t>Rebalans </a:t>
            </a:r>
            <a:r>
              <a:rPr lang="vi-VN" b="1" i="1" dirty="0">
                <a:latin typeface="Calibri" panose="020F0502020204030204" pitchFamily="34" charset="0"/>
              </a:rPr>
              <a:t>proračuna je izmjena proračunskih iznosa odnosno njihovo </a:t>
            </a:r>
            <a:r>
              <a:rPr lang="vi-VN" b="1" i="1" dirty="0" smtClean="0">
                <a:latin typeface="Calibri" panose="020F0502020204030204" pitchFamily="34" charset="0"/>
              </a:rPr>
              <a:t>smanjenje</a:t>
            </a:r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vi-VN" b="1" i="1" dirty="0" smtClean="0">
                <a:latin typeface="Calibri" panose="020F0502020204030204" pitchFamily="34" charset="0"/>
              </a:rPr>
              <a:t>ili </a:t>
            </a:r>
            <a:r>
              <a:rPr lang="vi-VN" b="1" i="1" dirty="0">
                <a:latin typeface="Calibri" panose="020F0502020204030204" pitchFamily="34" charset="0"/>
              </a:rPr>
              <a:t>povećanje u odnosu na prvotni, izvorni plan proračuna. </a:t>
            </a:r>
            <a:endParaRPr lang="hr-HR" b="1" i="1" dirty="0" smtClean="0">
              <a:latin typeface="Calibri" panose="020F0502020204030204" pitchFamily="34" charset="0"/>
            </a:endParaRPr>
          </a:p>
          <a:p>
            <a:r>
              <a:rPr lang="vi-VN" b="1" i="1" dirty="0" smtClean="0">
                <a:latin typeface="Calibri" panose="020F0502020204030204" pitchFamily="34" charset="0"/>
              </a:rPr>
              <a:t>Do </a:t>
            </a:r>
            <a:r>
              <a:rPr lang="vi-VN" b="1" i="1" dirty="0">
                <a:latin typeface="Calibri" panose="020F0502020204030204" pitchFamily="34" charset="0"/>
              </a:rPr>
              <a:t>rebalansa dolazi, kad se tijekom proračunske godine ustanovi, </a:t>
            </a:r>
            <a:r>
              <a:rPr lang="vi-VN" b="1" i="1" dirty="0" smtClean="0">
                <a:latin typeface="Calibri" panose="020F0502020204030204" pitchFamily="34" charset="0"/>
              </a:rPr>
              <a:t>da </a:t>
            </a:r>
            <a:r>
              <a:rPr lang="vi-VN" b="1" i="1" dirty="0">
                <a:latin typeface="Calibri" panose="020F0502020204030204" pitchFamily="34" charset="0"/>
              </a:rPr>
              <a:t>su proračunski prihodi drugačiji u odnosu na one planirane proračunom ili se </a:t>
            </a:r>
            <a:r>
              <a:rPr lang="vi-VN" b="1" i="1" dirty="0" smtClean="0">
                <a:latin typeface="Calibri" panose="020F0502020204030204" pitchFamily="34" charset="0"/>
              </a:rPr>
              <a:t>pojave </a:t>
            </a:r>
            <a:r>
              <a:rPr lang="vi-VN" b="1" i="1" dirty="0">
                <a:latin typeface="Calibri" panose="020F0502020204030204" pitchFamily="34" charset="0"/>
              </a:rPr>
              <a:t>nepredviđeni rashodi. </a:t>
            </a:r>
            <a:endParaRPr lang="hr-HR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192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čega se sastoji proračun?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23527" y="896159"/>
            <a:ext cx="83785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r-HR" b="1" i="1" dirty="0" smtClean="0">
                <a:latin typeface="Calibri" panose="020F0502020204030204" pitchFamily="34" charset="0"/>
              </a:rPr>
              <a:t>Općeg </a:t>
            </a:r>
            <a:r>
              <a:rPr lang="hr-HR" b="1" i="1" dirty="0">
                <a:latin typeface="Calibri" panose="020F0502020204030204" pitchFamily="34" charset="0"/>
              </a:rPr>
              <a:t>dijela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Računa prihoda i rashoda i računa financiranja. Račun prihoda i rashoda </a:t>
            </a:r>
            <a:r>
              <a:rPr lang="hr-HR" i="1" dirty="0" smtClean="0">
                <a:latin typeface="Calibri" panose="020F0502020204030204" pitchFamily="34" charset="0"/>
              </a:rPr>
              <a:t>Proračuna </a:t>
            </a:r>
          </a:p>
          <a:p>
            <a:pPr algn="just"/>
            <a:r>
              <a:rPr lang="hr-HR" i="1" dirty="0" smtClean="0">
                <a:latin typeface="Calibri" panose="020F0502020204030204" pitchFamily="34" charset="0"/>
              </a:rPr>
              <a:t>sastoji </a:t>
            </a:r>
            <a:r>
              <a:rPr lang="hr-HR" i="1" dirty="0">
                <a:latin typeface="Calibri" panose="020F0502020204030204" pitchFamily="34" charset="0"/>
              </a:rPr>
              <a:t>se od prihoda i rashoda prema ekonomskoj klasifikaciji.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Račun financiranja sadrži primitke od financijske imovine i zaduživanja, </a:t>
            </a:r>
            <a:r>
              <a:rPr lang="hr-HR" i="1" dirty="0" smtClean="0">
                <a:latin typeface="Calibri" panose="020F0502020204030204" pitchFamily="34" charset="0"/>
              </a:rPr>
              <a:t>te izdatke</a:t>
            </a:r>
          </a:p>
          <a:p>
            <a:pPr algn="just"/>
            <a:r>
              <a:rPr lang="hr-HR" i="1" dirty="0" smtClean="0">
                <a:latin typeface="Calibri" panose="020F0502020204030204" pitchFamily="34" charset="0"/>
              </a:rPr>
              <a:t> </a:t>
            </a:r>
            <a:r>
              <a:rPr lang="hr-HR" i="1" dirty="0">
                <a:latin typeface="Calibri" panose="020F0502020204030204" pitchFamily="34" charset="0"/>
              </a:rPr>
              <a:t>za dane zajmove i izdatke za otplatu glavnice primljenih kredita i zajmova. </a:t>
            </a:r>
          </a:p>
          <a:p>
            <a:pPr algn="just"/>
            <a:r>
              <a:rPr lang="hr-HR" b="1" i="1" dirty="0" smtClean="0">
                <a:latin typeface="Calibri" panose="020F0502020204030204" pitchFamily="34" charset="0"/>
              </a:rPr>
              <a:t>Posebnog </a:t>
            </a:r>
            <a:r>
              <a:rPr lang="hr-HR" b="1" i="1" dirty="0">
                <a:latin typeface="Calibri" panose="020F0502020204030204" pitchFamily="34" charset="0"/>
              </a:rPr>
              <a:t>dijela </a:t>
            </a:r>
          </a:p>
          <a:p>
            <a:pPr algn="just"/>
            <a:r>
              <a:rPr lang="vi-VN" i="1" dirty="0" smtClean="0">
                <a:latin typeface="Calibri" panose="020F0502020204030204" pitchFamily="34" charset="0"/>
              </a:rPr>
              <a:t>Plan </a:t>
            </a:r>
            <a:r>
              <a:rPr lang="vi-VN" i="1" dirty="0">
                <a:latin typeface="Calibri" panose="020F0502020204030204" pitchFamily="34" charset="0"/>
              </a:rPr>
              <a:t>rashoda i izdataka iskazanih po vrstama, raspoređenih u programe </a:t>
            </a:r>
            <a:r>
              <a:rPr lang="vi-VN" i="1" dirty="0" smtClean="0">
                <a:latin typeface="Calibri" panose="020F0502020204030204" pitchFamily="34" charset="0"/>
              </a:rPr>
              <a:t>koji se</a:t>
            </a:r>
            <a:endParaRPr lang="hr-HR" i="1" dirty="0" smtClean="0">
              <a:latin typeface="Calibri" panose="020F0502020204030204" pitchFamily="34" charset="0"/>
            </a:endParaRPr>
          </a:p>
          <a:p>
            <a:pPr algn="just"/>
            <a:r>
              <a:rPr lang="vi-VN" i="1" dirty="0" smtClean="0">
                <a:latin typeface="Calibri" panose="020F0502020204030204" pitchFamily="34" charset="0"/>
              </a:rPr>
              <a:t> </a:t>
            </a:r>
            <a:r>
              <a:rPr lang="vi-VN" i="1" dirty="0">
                <a:latin typeface="Calibri" panose="020F0502020204030204" pitchFamily="34" charset="0"/>
              </a:rPr>
              <a:t>sastoje od aktivnosti i projekata. </a:t>
            </a:r>
            <a:endParaRPr lang="hr-HR" i="1" dirty="0" smtClean="0">
              <a:latin typeface="Calibri" panose="020F0502020204030204" pitchFamily="34" charset="0"/>
            </a:endParaRPr>
          </a:p>
          <a:p>
            <a:pPr algn="just"/>
            <a:r>
              <a:rPr lang="vi-VN" i="1" dirty="0" smtClean="0">
                <a:latin typeface="Calibri" panose="020F0502020204030204" pitchFamily="34" charset="0"/>
              </a:rPr>
              <a:t>Rashodi </a:t>
            </a:r>
            <a:r>
              <a:rPr lang="vi-VN" i="1" dirty="0">
                <a:latin typeface="Calibri" panose="020F0502020204030204" pitchFamily="34" charset="0"/>
              </a:rPr>
              <a:t>i izdaci za provedbu programa iskazuju se prema </a:t>
            </a:r>
            <a:r>
              <a:rPr lang="vi-VN" i="1" dirty="0" smtClean="0">
                <a:latin typeface="Calibri" panose="020F0502020204030204" pitchFamily="34" charset="0"/>
              </a:rPr>
              <a:t>proračunskim</a:t>
            </a:r>
            <a:r>
              <a:rPr lang="hr-HR" i="1" dirty="0">
                <a:latin typeface="Calibri" panose="020F0502020204030204" pitchFamily="34" charset="0"/>
              </a:rPr>
              <a:t> </a:t>
            </a:r>
            <a:r>
              <a:rPr lang="vi-VN" i="1" dirty="0" smtClean="0">
                <a:latin typeface="Calibri" panose="020F0502020204030204" pitchFamily="34" charset="0"/>
              </a:rPr>
              <a:t>klasifikacijama</a:t>
            </a:r>
            <a:r>
              <a:rPr lang="vi-VN" i="1" dirty="0">
                <a:latin typeface="Calibri" panose="020F0502020204030204" pitchFamily="34" charset="0"/>
              </a:rPr>
              <a:t>: </a:t>
            </a:r>
            <a:endParaRPr lang="hr-HR" i="1" dirty="0" smtClean="0">
              <a:latin typeface="Calibri" panose="020F0502020204030204" pitchFamily="34" charset="0"/>
            </a:endParaRPr>
          </a:p>
          <a:p>
            <a:pPr algn="just"/>
            <a:r>
              <a:rPr lang="vi-VN" i="1" dirty="0" smtClean="0">
                <a:latin typeface="Calibri" panose="020F0502020204030204" pitchFamily="34" charset="0"/>
              </a:rPr>
              <a:t>organizacijska</a:t>
            </a:r>
            <a:r>
              <a:rPr lang="vi-VN" i="1" dirty="0">
                <a:latin typeface="Calibri" panose="020F0502020204030204" pitchFamily="34" charset="0"/>
              </a:rPr>
              <a:t>, ekonomska, funkcijska, programska </a:t>
            </a:r>
            <a:r>
              <a:rPr lang="vi-VN" i="1" dirty="0" smtClean="0">
                <a:latin typeface="Calibri" panose="020F0502020204030204" pitchFamily="34" charset="0"/>
              </a:rPr>
              <a:t>i</a:t>
            </a:r>
            <a:r>
              <a:rPr lang="hr-HR" i="1" dirty="0">
                <a:latin typeface="Calibri" panose="020F0502020204030204" pitchFamily="34" charset="0"/>
              </a:rPr>
              <a:t> </a:t>
            </a:r>
            <a:r>
              <a:rPr lang="vi-VN" i="1" dirty="0" smtClean="0">
                <a:latin typeface="Calibri" panose="020F0502020204030204" pitchFamily="34" charset="0"/>
              </a:rPr>
              <a:t>izvori </a:t>
            </a:r>
            <a:r>
              <a:rPr lang="vi-VN" i="1" dirty="0">
                <a:latin typeface="Calibri" panose="020F0502020204030204" pitchFamily="34" charset="0"/>
              </a:rPr>
              <a:t>financiranja. </a:t>
            </a:r>
          </a:p>
          <a:p>
            <a:pPr algn="just"/>
            <a:r>
              <a:rPr lang="hr-HR" b="1" i="1" dirty="0" smtClean="0">
                <a:latin typeface="Calibri" panose="020F0502020204030204" pitchFamily="34" charset="0"/>
              </a:rPr>
              <a:t>Plana </a:t>
            </a:r>
            <a:r>
              <a:rPr lang="hr-HR" b="1" i="1" dirty="0">
                <a:latin typeface="Calibri" panose="020F0502020204030204" pitchFamily="34" charset="0"/>
              </a:rPr>
              <a:t>razvojnih programa </a:t>
            </a:r>
          </a:p>
          <a:p>
            <a:pPr algn="just"/>
            <a:r>
              <a:rPr lang="hr-HR" i="1" dirty="0" smtClean="0">
                <a:latin typeface="Calibri" panose="020F0502020204030204" pitchFamily="34" charset="0"/>
              </a:rPr>
              <a:t>U </a:t>
            </a:r>
            <a:r>
              <a:rPr lang="hr-HR" i="1" dirty="0">
                <a:latin typeface="Calibri" panose="020F0502020204030204" pitchFamily="34" charset="0"/>
              </a:rPr>
              <a:t>planu razvojnih programa iskazani su ciljevi i prioriteti razvoja Općine </a:t>
            </a:r>
            <a:r>
              <a:rPr lang="hr-HR" i="1" dirty="0" smtClean="0">
                <a:latin typeface="Calibri" panose="020F0502020204030204" pitchFamily="34" charset="0"/>
              </a:rPr>
              <a:t>Lasinja,</a:t>
            </a:r>
          </a:p>
          <a:p>
            <a:pPr algn="just"/>
            <a:r>
              <a:rPr lang="hr-HR" i="1" dirty="0" smtClean="0">
                <a:latin typeface="Calibri" panose="020F0502020204030204" pitchFamily="34" charset="0"/>
              </a:rPr>
              <a:t>te </a:t>
            </a:r>
            <a:r>
              <a:rPr lang="hr-HR" i="1" dirty="0">
                <a:latin typeface="Calibri" panose="020F0502020204030204" pitchFamily="34" charset="0"/>
              </a:rPr>
              <a:t>mjere s kojima se isti planiraju realizirati kroz programe i aktivnosti u </a:t>
            </a:r>
            <a:endParaRPr lang="hr-HR" i="1" dirty="0" smtClean="0">
              <a:latin typeface="Calibri" panose="020F0502020204030204" pitchFamily="34" charset="0"/>
            </a:endParaRPr>
          </a:p>
          <a:p>
            <a:pPr algn="just"/>
            <a:r>
              <a:rPr lang="hr-HR" i="1" dirty="0" smtClean="0">
                <a:latin typeface="Calibri" panose="020F0502020204030204" pitchFamily="34" charset="0"/>
              </a:rPr>
              <a:t>slijedećem </a:t>
            </a:r>
            <a:r>
              <a:rPr lang="hr-HR" i="1" dirty="0">
                <a:latin typeface="Calibri" panose="020F0502020204030204" pitchFamily="34" charset="0"/>
              </a:rPr>
              <a:t>trogodišnjem razdoblju. </a:t>
            </a:r>
          </a:p>
        </p:txBody>
      </p:sp>
      <p:pic>
        <p:nvPicPr>
          <p:cNvPr id="6" name="Slika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49" y="4869160"/>
            <a:ext cx="4597733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15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70387" y="68166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se sve može saznati iz proračuna?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87016" y="1196751"/>
            <a:ext cx="8677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i="1" dirty="0" smtClean="0"/>
              <a:t> </a:t>
            </a:r>
            <a:r>
              <a:rPr lang="hr-HR" b="1" i="1" dirty="0" smtClean="0">
                <a:latin typeface="Calibri" panose="020F0502020204030204" pitchFamily="34" charset="0"/>
              </a:rPr>
              <a:t>Koliko su i koji su ukupni prihodi i primici te rashodi i izdaci Općine?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 smtClean="0">
                <a:latin typeface="Calibri" panose="020F0502020204030204" pitchFamily="34" charset="0"/>
              </a:rPr>
              <a:t> </a:t>
            </a:r>
            <a:r>
              <a:rPr lang="hr-HR" b="1" i="1" dirty="0">
                <a:latin typeface="Calibri" panose="020F0502020204030204" pitchFamily="34" charset="0"/>
              </a:rPr>
              <a:t>Što sve Općina financira?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 i="1" dirty="0" smtClean="0">
                <a:latin typeface="Calibri" panose="020F0502020204030204" pitchFamily="34" charset="0"/>
              </a:rPr>
              <a:t>Koliko </a:t>
            </a:r>
            <a:r>
              <a:rPr lang="vi-VN" b="1" i="1" dirty="0">
                <a:latin typeface="Calibri" panose="020F0502020204030204" pitchFamily="34" charset="0"/>
              </a:rPr>
              <a:t>se novca koristi za unapređenje komunalnog standarda i </a:t>
            </a:r>
            <a:r>
              <a:rPr lang="vi-VN" b="1" i="1" dirty="0" smtClean="0">
                <a:latin typeface="Calibri" panose="020F0502020204030204" pitchFamily="34" charset="0"/>
              </a:rPr>
              <a:t>prostornog </a:t>
            </a:r>
            <a:r>
              <a:rPr lang="vi-VN" b="1" i="1" dirty="0">
                <a:latin typeface="Calibri" panose="020F0502020204030204" pitchFamily="34" charset="0"/>
              </a:rPr>
              <a:t>uređenja?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 smtClean="0">
                <a:latin typeface="Calibri" panose="020F0502020204030204" pitchFamily="34" charset="0"/>
              </a:rPr>
              <a:t>Koliko </a:t>
            </a:r>
            <a:r>
              <a:rPr lang="hr-HR" b="1" i="1" dirty="0">
                <a:latin typeface="Calibri" panose="020F0502020204030204" pitchFamily="34" charset="0"/>
              </a:rPr>
              <a:t>se novca izdvaja za financiranje predškolskog odgoja, školstva, športa, kulture, </a:t>
            </a:r>
            <a:r>
              <a:rPr lang="hr-HR" b="1" i="1" dirty="0" smtClean="0">
                <a:latin typeface="Calibri" panose="020F0502020204030204" pitchFamily="34" charset="0"/>
              </a:rPr>
              <a:t>zdravstva</a:t>
            </a:r>
            <a:r>
              <a:rPr lang="hr-HR" b="1" i="1" dirty="0">
                <a:latin typeface="Calibri" panose="020F0502020204030204" pitchFamily="34" charset="0"/>
              </a:rPr>
              <a:t>, socijalne skrbi?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85283" y="3429000"/>
            <a:ext cx="7342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se može saznati više o proračunu Općine Lasinja i drugim 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općinskim aktima?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4221088"/>
            <a:ext cx="6789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n</a:t>
            </a:r>
            <a:r>
              <a:rPr lang="hr-HR" b="1" i="1" dirty="0" smtClean="0">
                <a:latin typeface="Calibri" panose="020F0502020204030204" pitchFamily="34" charset="0"/>
              </a:rPr>
              <a:t>a službenoj web stranici Općine Lasinja  </a:t>
            </a:r>
            <a:r>
              <a:rPr lang="hr-HR" dirty="0" smtClean="0">
                <a:latin typeface="Calibri" panose="020F0502020204030204" pitchFamily="34" charset="0"/>
              </a:rPr>
              <a:t>( </a:t>
            </a:r>
            <a:r>
              <a:rPr lang="hr-HR" dirty="0" smtClean="0">
                <a:latin typeface="Calibri" panose="020F0502020204030204" pitchFamily="34" charset="0"/>
                <a:hlinkClick r:id="rId2"/>
              </a:rPr>
              <a:t>https://www.lasinja.hr</a:t>
            </a:r>
            <a:r>
              <a:rPr lang="hr-HR" dirty="0" smtClean="0">
                <a:latin typeface="Calibri" panose="020F0502020204030204" pitchFamily="34" charset="0"/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 smtClean="0">
                <a:latin typeface="Calibri" panose="020F0502020204030204" pitchFamily="34" charset="0"/>
              </a:rPr>
              <a:t>u Glasniku Općine Lasinja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u</a:t>
            </a:r>
            <a:r>
              <a:rPr lang="hr-HR" b="1" i="1" dirty="0" smtClean="0">
                <a:latin typeface="Calibri" panose="020F0502020204030204" pitchFamily="34" charset="0"/>
              </a:rPr>
              <a:t> Jedinstvenom upravnom odjelu Općine Lasinja</a:t>
            </a:r>
          </a:p>
        </p:txBody>
      </p:sp>
    </p:spTree>
    <p:extLst>
      <p:ext uri="{BB962C8B-B14F-4D97-AF65-F5344CB8AC3E}">
        <p14:creationId xmlns:p14="http://schemas.microsoft.com/office/powerpoint/2010/main" val="25835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71600" y="613856"/>
            <a:ext cx="451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71600" y="1196752"/>
            <a:ext cx="7086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Prihodi od poreza</a:t>
            </a:r>
          </a:p>
          <a:p>
            <a:endParaRPr lang="hr-HR" b="1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Prihodi iz državnog proračuna</a:t>
            </a:r>
          </a:p>
          <a:p>
            <a:endParaRPr lang="hr-HR" b="1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Prihodi od imovine</a:t>
            </a:r>
          </a:p>
          <a:p>
            <a:endParaRPr lang="hr-HR" b="1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Prihodi od administrativnih pristojbi i po posebnim propisima </a:t>
            </a:r>
          </a:p>
          <a:p>
            <a:r>
              <a:rPr lang="hr-HR" b="1" i="1" dirty="0" smtClean="0">
                <a:latin typeface="Calibri" panose="020F0502020204030204" pitchFamily="34" charset="0"/>
              </a:rPr>
              <a:t>      </a:t>
            </a:r>
            <a:r>
              <a:rPr lang="hr-HR" b="1" i="1" u="sng" dirty="0" smtClean="0">
                <a:latin typeface="Calibri" panose="020F0502020204030204" pitchFamily="34" charset="0"/>
              </a:rPr>
              <a:t>(komunalni doprinos, komunalna naknada i grobna naknada)</a:t>
            </a:r>
          </a:p>
          <a:p>
            <a:endParaRPr lang="hr-HR" b="1" i="1" u="sng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>
                <a:latin typeface="Calibri" panose="020F0502020204030204" pitchFamily="34" charset="0"/>
              </a:rPr>
              <a:t>Kapitalni prihodi</a:t>
            </a:r>
            <a:endParaRPr lang="hr-HR" b="1" i="1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Slikovni rezultat za prora&amp;ccaron;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289500" cy="1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PRORAČUN U MALOM ZA </a:t>
            </a:r>
            <a:r>
              <a:rPr lang="pl-PL" dirty="0" smtClean="0"/>
              <a:t>2020. </a:t>
            </a:r>
            <a:r>
              <a:rPr lang="pl-PL" dirty="0" smtClean="0"/>
              <a:t>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9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29648"/>
              </p:ext>
            </p:extLst>
          </p:nvPr>
        </p:nvGraphicFramePr>
        <p:xfrm>
          <a:off x="361306" y="2132856"/>
          <a:ext cx="849694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4707139"/>
                <a:gridCol w="2205629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Redni</a:t>
                      </a:r>
                      <a:r>
                        <a:rPr lang="hr-HR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broj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Vrsta prihoda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Iznos</a:t>
                      </a:r>
                      <a:r>
                        <a:rPr lang="hr-HR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u kn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1.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Prihodi od poslovanja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9.360.000,00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97,50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2.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Prihodi</a:t>
                      </a:r>
                      <a:r>
                        <a:rPr lang="hr-HR" b="1" i="1" baseline="0" dirty="0" smtClean="0">
                          <a:latin typeface="Calibri" panose="020F0502020204030204" pitchFamily="34" charset="0"/>
                        </a:rPr>
                        <a:t> od prodaje nefinancijske imovine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20.000,00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0,21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3.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Primici od financijske imovine i zaduživanja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100.000,00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1,04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4.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Raspoloživa sredstva iz prethodnih godina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120.000,00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1,25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UKUPNO PRIHODI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9.600.000,00</a:t>
                      </a:r>
                      <a:endParaRPr lang="hr-HR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 smtClean="0">
                          <a:latin typeface="Calibri" panose="020F0502020204030204" pitchFamily="34" charset="0"/>
                        </a:rPr>
                        <a:t>100,00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61306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6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1023</TotalTime>
  <Words>1371</Words>
  <Application>Microsoft Office PowerPoint</Application>
  <PresentationFormat>Prikaz na zaslonu (4:3)</PresentationFormat>
  <Paragraphs>175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Integral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Katarina</dc:creator>
  <cp:lastModifiedBy>Korisnik</cp:lastModifiedBy>
  <cp:revision>87</cp:revision>
  <dcterms:created xsi:type="dcterms:W3CDTF">2017-10-09T09:41:37Z</dcterms:created>
  <dcterms:modified xsi:type="dcterms:W3CDTF">2019-10-22T07:09:24Z</dcterms:modified>
</cp:coreProperties>
</file>